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20"/>
  </p:handoutMasterIdLst>
  <p:sldIdLst>
    <p:sldId id="256" r:id="rId2"/>
    <p:sldId id="260" r:id="rId3"/>
    <p:sldId id="342" r:id="rId4"/>
    <p:sldId id="343" r:id="rId5"/>
    <p:sldId id="266" r:id="rId6"/>
    <p:sldId id="276" r:id="rId7"/>
    <p:sldId id="344" r:id="rId8"/>
    <p:sldId id="327" r:id="rId9"/>
    <p:sldId id="347" r:id="rId10"/>
    <p:sldId id="346" r:id="rId11"/>
    <p:sldId id="272" r:id="rId12"/>
    <p:sldId id="339" r:id="rId13"/>
    <p:sldId id="341" r:id="rId14"/>
    <p:sldId id="279" r:id="rId15"/>
    <p:sldId id="295" r:id="rId16"/>
    <p:sldId id="323" r:id="rId17"/>
    <p:sldId id="316" r:id="rId18"/>
    <p:sldId id="348" r:id="rId19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4554C-12DB-4247-894B-3318F65F4DE6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54ED-4CEB-4E95-9E14-CA977EFBE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4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9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8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73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5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6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6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9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5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7780-7DF7-430F-B704-EB9060AA3CF7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46C04B-4B14-48C0-AC29-A9716C37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lmathgames.com/" TargetMode="External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whiterosemaths.com/homelearnin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520" y="6021"/>
            <a:ext cx="4305768" cy="7647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11560" y="1567381"/>
            <a:ext cx="5826719" cy="1646302"/>
          </a:xfrm>
        </p:spPr>
        <p:txBody>
          <a:bodyPr/>
          <a:lstStyle/>
          <a:p>
            <a:r>
              <a:rPr lang="en-US" dirty="0" smtClean="0"/>
              <a:t>How to help your child with </a:t>
            </a:r>
            <a:r>
              <a:rPr lang="en-US" dirty="0" err="1" smtClean="0"/>
              <a:t>Maths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20716" y="3933056"/>
            <a:ext cx="7419636" cy="1096899"/>
          </a:xfrm>
        </p:spPr>
        <p:txBody>
          <a:bodyPr>
            <a:noAutofit/>
          </a:bodyPr>
          <a:lstStyle/>
          <a:p>
            <a:pPr algn="just"/>
            <a:r>
              <a:rPr lang="en-GB" sz="2800" dirty="0"/>
              <a:t>Perhaps the single most important thing that parents can do to help their children with maths is to pass on a positive attitude</a:t>
            </a:r>
            <a:r>
              <a:rPr lang="en-GB" sz="2800" dirty="0" smtClean="0"/>
              <a:t>. </a:t>
            </a:r>
          </a:p>
          <a:p>
            <a:pPr algn="just"/>
            <a:r>
              <a:rPr lang="en-GB" sz="2800" dirty="0" smtClean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i="1" dirty="0"/>
              <a:t>Tanya Byron, Clinical Psychologist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16" y="116632"/>
            <a:ext cx="4105977" cy="52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3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 models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4784"/>
            <a:ext cx="7378541" cy="35907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5445225"/>
            <a:ext cx="6986736" cy="596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Bar Model Company has some videos here:</a:t>
            </a:r>
          </a:p>
          <a:p>
            <a:r>
              <a:rPr lang="en-GB" dirty="0"/>
              <a:t>https://www.youtube.com/channel/UC5gj9_s0Tibd1C8HW5aOkaQ/videos</a:t>
            </a:r>
          </a:p>
        </p:txBody>
      </p:sp>
    </p:spTree>
    <p:extLst>
      <p:ext uri="{BB962C8B-B14F-4D97-AF65-F5344CB8AC3E}">
        <p14:creationId xmlns:p14="http://schemas.microsoft.com/office/powerpoint/2010/main" val="11046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– part - whole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408" y="1564452"/>
            <a:ext cx="6867912" cy="38807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part-whole model is a useful diagram that shows a number split into parts.</a:t>
            </a:r>
          </a:p>
          <a:p>
            <a:endParaRPr lang="en-GB" sz="2400" dirty="0"/>
          </a:p>
          <a:p>
            <a:r>
              <a:rPr lang="en-GB" sz="2400" dirty="0" smtClean="0"/>
              <a:t>Children may be asked to find missing values  in a part-whole model in problem solving.</a:t>
            </a:r>
            <a:endParaRPr lang="en-GB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" y="4149080"/>
            <a:ext cx="34116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97" y="4066451"/>
            <a:ext cx="48101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16" y="609599"/>
            <a:ext cx="6652511" cy="1564497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Children may be asked to find missing values in these representations.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They may then use formal written methods to solve the problem.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24967"/>
              </p:ext>
            </p:extLst>
          </p:nvPr>
        </p:nvGraphicFramePr>
        <p:xfrm>
          <a:off x="719571" y="2389872"/>
          <a:ext cx="6552730" cy="134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546">
                  <a:extLst>
                    <a:ext uri="{9D8B030D-6E8A-4147-A177-3AD203B41FA5}">
                      <a16:colId xmlns:a16="http://schemas.microsoft.com/office/drawing/2014/main" val="446256524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3742200795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1689286910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1064865108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2442774097"/>
                    </a:ext>
                  </a:extLst>
                </a:gridCol>
              </a:tblGrid>
              <a:tr h="648072">
                <a:tc gridSpan="5"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?</a:t>
                      </a:r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7965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17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17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17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17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17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81951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170846" y="4657760"/>
            <a:ext cx="93610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30686" y="5945520"/>
            <a:ext cx="93610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11006" y="5945520"/>
            <a:ext cx="93610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170846" y="5981328"/>
            <a:ext cx="93610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4" idx="5"/>
            <a:endCxn id="6" idx="1"/>
          </p:cNvCxnSpPr>
          <p:nvPr/>
        </p:nvCxnSpPr>
        <p:spPr>
          <a:xfrm>
            <a:off x="3969861" y="5395312"/>
            <a:ext cx="778234" cy="67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7" idx="0"/>
          </p:cNvCxnSpPr>
          <p:nvPr/>
        </p:nvCxnSpPr>
        <p:spPr>
          <a:xfrm>
            <a:off x="3638898" y="5521856"/>
            <a:ext cx="0" cy="45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2472232" y="5395312"/>
            <a:ext cx="835703" cy="58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7243" y="61467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4.5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5594" y="618254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4.5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258" y="617366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4.5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48444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lines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5556" y="1291342"/>
            <a:ext cx="7032942" cy="816457"/>
          </a:xfrm>
        </p:spPr>
        <p:txBody>
          <a:bodyPr>
            <a:normAutofit/>
          </a:bodyPr>
          <a:lstStyle/>
          <a:p>
            <a:r>
              <a:rPr lang="en-GB" dirty="0" smtClean="0"/>
              <a:t>Initially, number lines will be marked.</a:t>
            </a:r>
          </a:p>
          <a:p>
            <a:r>
              <a:rPr lang="en-GB" dirty="0" smtClean="0"/>
              <a:t>Support for mental methods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3356992"/>
            <a:ext cx="69127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40770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34 + 28 =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r>
              <a:rPr lang="en-GB" dirty="0"/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115616" y="4600292"/>
            <a:ext cx="216024" cy="412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2"/>
          </p:cNvCxnSpPr>
          <p:nvPr/>
        </p:nvCxnSpPr>
        <p:spPr>
          <a:xfrm>
            <a:off x="1583668" y="4600292"/>
            <a:ext cx="180020" cy="412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5013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36275" y="50131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 flipH="1">
            <a:off x="1583668" y="5382508"/>
            <a:ext cx="214625" cy="422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60311" y="5382508"/>
            <a:ext cx="163417" cy="412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05163" y="5805264"/>
            <a:ext cx="26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998783" y="5823885"/>
            <a:ext cx="26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>
            <a:off x="3419872" y="2646190"/>
            <a:ext cx="2426277" cy="704398"/>
          </a:xfrm>
          <a:custGeom>
            <a:avLst/>
            <a:gdLst>
              <a:gd name="connsiteX0" fmla="*/ 0 w 2285531"/>
              <a:gd name="connsiteY0" fmla="*/ 595951 h 705084"/>
              <a:gd name="connsiteX1" fmla="*/ 1205346 w 2285531"/>
              <a:gd name="connsiteY1" fmla="*/ 206 h 705084"/>
              <a:gd name="connsiteX2" fmla="*/ 2202873 w 2285531"/>
              <a:gd name="connsiteY2" fmla="*/ 651369 h 705084"/>
              <a:gd name="connsiteX3" fmla="*/ 2230582 w 2285531"/>
              <a:gd name="connsiteY3" fmla="*/ 665224 h 705084"/>
              <a:gd name="connsiteX4" fmla="*/ 2230582 w 2285531"/>
              <a:gd name="connsiteY4" fmla="*/ 637515 h 70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531" h="705084">
                <a:moveTo>
                  <a:pt x="0" y="595951"/>
                </a:moveTo>
                <a:cubicBezTo>
                  <a:pt x="419100" y="293460"/>
                  <a:pt x="838201" y="-9030"/>
                  <a:pt x="1205346" y="206"/>
                </a:cubicBezTo>
                <a:cubicBezTo>
                  <a:pt x="1572491" y="9442"/>
                  <a:pt x="2032000" y="540533"/>
                  <a:pt x="2202873" y="651369"/>
                </a:cubicBezTo>
                <a:cubicBezTo>
                  <a:pt x="2373746" y="762205"/>
                  <a:pt x="2225964" y="667533"/>
                  <a:pt x="2230582" y="665224"/>
                </a:cubicBezTo>
                <a:cubicBezTo>
                  <a:pt x="2235200" y="662915"/>
                  <a:pt x="2232891" y="650215"/>
                  <a:pt x="2230582" y="6375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429491" y="2646190"/>
            <a:ext cx="2990381" cy="666582"/>
          </a:xfrm>
          <a:custGeom>
            <a:avLst/>
            <a:gdLst>
              <a:gd name="connsiteX0" fmla="*/ 0 w 3201367"/>
              <a:gd name="connsiteY0" fmla="*/ 692756 h 745785"/>
              <a:gd name="connsiteX1" fmla="*/ 1510145 w 3201367"/>
              <a:gd name="connsiteY1" fmla="*/ 29 h 745785"/>
              <a:gd name="connsiteX2" fmla="*/ 3075709 w 3201367"/>
              <a:gd name="connsiteY2" fmla="*/ 665047 h 745785"/>
              <a:gd name="connsiteX3" fmla="*/ 3103418 w 3201367"/>
              <a:gd name="connsiteY3" fmla="*/ 734320 h 745785"/>
              <a:gd name="connsiteX4" fmla="*/ 3103418 w 3201367"/>
              <a:gd name="connsiteY4" fmla="*/ 734320 h 745785"/>
              <a:gd name="connsiteX5" fmla="*/ 3131127 w 3201367"/>
              <a:gd name="connsiteY5" fmla="*/ 692756 h 7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367" h="745785">
                <a:moveTo>
                  <a:pt x="0" y="692756"/>
                </a:moveTo>
                <a:cubicBezTo>
                  <a:pt x="498763" y="348701"/>
                  <a:pt x="997527" y="4647"/>
                  <a:pt x="1510145" y="29"/>
                </a:cubicBezTo>
                <a:cubicBezTo>
                  <a:pt x="2022763" y="-4589"/>
                  <a:pt x="2810164" y="542665"/>
                  <a:pt x="3075709" y="665047"/>
                </a:cubicBezTo>
                <a:cubicBezTo>
                  <a:pt x="3341254" y="787429"/>
                  <a:pt x="3103418" y="734320"/>
                  <a:pt x="3103418" y="734320"/>
                </a:cubicBezTo>
                <a:lnTo>
                  <a:pt x="3103418" y="734320"/>
                </a:lnTo>
                <a:lnTo>
                  <a:pt x="3131127" y="69275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652120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</a:t>
            </a:r>
            <a:endParaRPr lang="en-GB" dirty="0"/>
          </a:p>
        </p:txBody>
      </p:sp>
      <p:sp>
        <p:nvSpPr>
          <p:cNvPr id="7168" name="Freeform 7167"/>
          <p:cNvSpPr/>
          <p:nvPr/>
        </p:nvSpPr>
        <p:spPr>
          <a:xfrm>
            <a:off x="5867528" y="2868938"/>
            <a:ext cx="1085450" cy="449641"/>
          </a:xfrm>
          <a:custGeom>
            <a:avLst/>
            <a:gdLst>
              <a:gd name="connsiteX0" fmla="*/ 3615 w 1085450"/>
              <a:gd name="connsiteY0" fmla="*/ 449641 h 449641"/>
              <a:gd name="connsiteX1" fmla="*/ 45178 w 1085450"/>
              <a:gd name="connsiteY1" fmla="*/ 283387 h 449641"/>
              <a:gd name="connsiteX2" fmla="*/ 322269 w 1085450"/>
              <a:gd name="connsiteY2" fmla="*/ 20151 h 449641"/>
              <a:gd name="connsiteX3" fmla="*/ 876451 w 1085450"/>
              <a:gd name="connsiteY3" fmla="*/ 61714 h 449641"/>
              <a:gd name="connsiteX4" fmla="*/ 1084269 w 1085450"/>
              <a:gd name="connsiteY4" fmla="*/ 408078 h 449641"/>
              <a:gd name="connsiteX5" fmla="*/ 945724 w 1085450"/>
              <a:gd name="connsiteY5" fmla="*/ 103278 h 44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450" h="449641">
                <a:moveTo>
                  <a:pt x="3615" y="449641"/>
                </a:moveTo>
                <a:cubicBezTo>
                  <a:pt x="-2158" y="402305"/>
                  <a:pt x="-7931" y="354969"/>
                  <a:pt x="45178" y="283387"/>
                </a:cubicBezTo>
                <a:cubicBezTo>
                  <a:pt x="98287" y="211805"/>
                  <a:pt x="183724" y="57096"/>
                  <a:pt x="322269" y="20151"/>
                </a:cubicBezTo>
                <a:cubicBezTo>
                  <a:pt x="460814" y="-16794"/>
                  <a:pt x="749451" y="-2940"/>
                  <a:pt x="876451" y="61714"/>
                </a:cubicBezTo>
                <a:cubicBezTo>
                  <a:pt x="1003451" y="126368"/>
                  <a:pt x="1072724" y="401151"/>
                  <a:pt x="1084269" y="408078"/>
                </a:cubicBezTo>
                <a:cubicBezTo>
                  <a:pt x="1095814" y="415005"/>
                  <a:pt x="1020769" y="259141"/>
                  <a:pt x="945724" y="10327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69" name="TextBox 7168"/>
          <p:cNvSpPr txBox="1"/>
          <p:nvPr/>
        </p:nvSpPr>
        <p:spPr>
          <a:xfrm>
            <a:off x="6804249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62</a:t>
            </a:r>
            <a:endParaRPr lang="en-GB"/>
          </a:p>
        </p:txBody>
      </p:sp>
      <p:sp>
        <p:nvSpPr>
          <p:cNvPr id="7172" name="TextBox 7171"/>
          <p:cNvSpPr txBox="1"/>
          <p:nvPr/>
        </p:nvSpPr>
        <p:spPr>
          <a:xfrm>
            <a:off x="1539828" y="2251814"/>
            <a:ext cx="9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+20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4427984" y="2251814"/>
            <a:ext cx="9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+6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147273" y="2242810"/>
            <a:ext cx="9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7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1319"/>
            <a:ext cx="6679251" cy="1700459"/>
          </a:xfrm>
        </p:spPr>
        <p:txBody>
          <a:bodyPr/>
          <a:lstStyle/>
          <a:p>
            <a:r>
              <a:rPr lang="en-GB" dirty="0" smtClean="0"/>
              <a:t>This way of working builds a deeper understanding of how numbers are put together.  This then supports children in being able to reason mathematically.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78" y="2856045"/>
            <a:ext cx="5861494" cy="32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5" y="3074070"/>
            <a:ext cx="1906965" cy="19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Formal written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08" y="1268753"/>
            <a:ext cx="6800959" cy="15908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Column methods for addition and subtraction</a:t>
            </a:r>
          </a:p>
          <a:p>
            <a:r>
              <a:rPr lang="en-GB" sz="2400" dirty="0" smtClean="0"/>
              <a:t>Multiplication and division may show “expanded” methods initially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89" y="3127511"/>
            <a:ext cx="2203747" cy="19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66206"/>
            <a:ext cx="1524548" cy="238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2" y="5589240"/>
            <a:ext cx="1551116" cy="14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times tables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7274768" cy="4700593"/>
          </a:xfrm>
        </p:spPr>
        <p:txBody>
          <a:bodyPr/>
          <a:lstStyle/>
          <a:p>
            <a:r>
              <a:rPr lang="en-GB" sz="2400" dirty="0" smtClean="0"/>
              <a:t>Fluency in times tables IS very useful for children to develop.  As they go up the school, it helps them with multiplication, division and fractions.</a:t>
            </a:r>
          </a:p>
          <a:p>
            <a:r>
              <a:rPr lang="en-GB" sz="2400" b="1" dirty="0" smtClean="0"/>
              <a:t>Repetition, games and songs </a:t>
            </a:r>
            <a:r>
              <a:rPr lang="en-GB" sz="2400" dirty="0" smtClean="0"/>
              <a:t>can all help develop a more secure recall of times tables.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09938"/>
            <a:ext cx="4038600" cy="20162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5261">
            <a:off x="3024564" y="3940429"/>
            <a:ext cx="553990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0076" y="1597170"/>
            <a:ext cx="3408307" cy="500018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Online games:</a:t>
            </a:r>
          </a:p>
          <a:p>
            <a:pPr lvl="1"/>
            <a:r>
              <a:rPr lang="en-US" sz="2300" dirty="0" err="1" smtClean="0"/>
              <a:t>TTRockstars</a:t>
            </a:r>
            <a:endParaRPr lang="en-US" sz="2300" dirty="0" smtClean="0"/>
          </a:p>
          <a:p>
            <a:pPr marL="457200" lvl="1" indent="0">
              <a:buNone/>
            </a:pPr>
            <a:r>
              <a:rPr lang="en-US" sz="2300" dirty="0"/>
              <a:t>t</a:t>
            </a:r>
            <a:r>
              <a:rPr lang="en-US" sz="2300" dirty="0" smtClean="0"/>
              <a:t>trockstars.com</a:t>
            </a:r>
          </a:p>
          <a:p>
            <a:pPr lvl="1"/>
            <a:r>
              <a:rPr lang="en-US" sz="2300" dirty="0" smtClean="0"/>
              <a:t>Hit the button:</a:t>
            </a:r>
          </a:p>
          <a:p>
            <a:pPr marL="457200" lvl="1" indent="0">
              <a:buNone/>
            </a:pPr>
            <a:r>
              <a:rPr lang="en-US" sz="2300" dirty="0" smtClean="0">
                <a:hlinkClick r:id="rId2"/>
              </a:rPr>
              <a:t>https://www.topmarks.co.uk/maths-games/hit-the-button</a:t>
            </a:r>
            <a:endParaRPr lang="en-US" sz="2300" dirty="0" smtClean="0"/>
          </a:p>
          <a:p>
            <a:pPr marL="457200" lvl="1" indent="0">
              <a:buNone/>
            </a:pPr>
            <a:endParaRPr lang="en-US" sz="2300" dirty="0" smtClean="0"/>
          </a:p>
          <a:p>
            <a:pPr lvl="1"/>
            <a:r>
              <a:rPr lang="en-US" sz="2300" dirty="0" err="1" smtClean="0"/>
              <a:t>Maths</a:t>
            </a:r>
            <a:r>
              <a:rPr lang="en-US" sz="2300" dirty="0" smtClean="0"/>
              <a:t> frame</a:t>
            </a:r>
          </a:p>
          <a:p>
            <a:pPr marL="457200" lvl="1" indent="0">
              <a:buNone/>
            </a:pPr>
            <a:r>
              <a:rPr lang="en-US" sz="2300" u="sng" dirty="0" smtClean="0"/>
              <a:t>mathsframe.co.uk</a:t>
            </a:r>
          </a:p>
          <a:p>
            <a:pPr marL="457200" lvl="1" indent="0">
              <a:buNone/>
            </a:pPr>
            <a:endParaRPr lang="en-US" sz="2300" dirty="0" smtClean="0"/>
          </a:p>
          <a:p>
            <a:pPr lvl="1"/>
            <a:r>
              <a:rPr lang="en-US" sz="2300" dirty="0" smtClean="0"/>
              <a:t>Cool </a:t>
            </a:r>
            <a:r>
              <a:rPr lang="en-US" sz="2300" dirty="0" err="1" smtClean="0"/>
              <a:t>Maths</a:t>
            </a:r>
            <a:r>
              <a:rPr lang="en-US" sz="2300" dirty="0" smtClean="0"/>
              <a:t> Games:</a:t>
            </a:r>
          </a:p>
          <a:p>
            <a:pPr marL="457200" lvl="1" indent="0">
              <a:buNone/>
            </a:pPr>
            <a:r>
              <a:rPr lang="en-US" sz="2300" dirty="0" smtClean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www.coolmathgames.com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>
              <a:hlinkClick r:id="rId4"/>
            </a:endParaRPr>
          </a:p>
          <a:p>
            <a:pPr marL="0" indent="0">
              <a:buNone/>
            </a:pPr>
            <a:endParaRPr lang="en-GB" dirty="0">
              <a:hlinkClick r:id="rId4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97170"/>
            <a:ext cx="4751606" cy="4496126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GJS </a:t>
            </a:r>
            <a:r>
              <a:rPr lang="en-US" sz="2300" dirty="0" err="1" smtClean="0"/>
              <a:t>Maths</a:t>
            </a:r>
            <a:r>
              <a:rPr lang="en-US" sz="2300" dirty="0" smtClean="0"/>
              <a:t> Calculation Policy</a:t>
            </a:r>
          </a:p>
          <a:p>
            <a:pPr lvl="1"/>
            <a:r>
              <a:rPr lang="en-US" sz="2000" dirty="0" smtClean="0"/>
              <a:t>(GJS website, About the school/Policies/</a:t>
            </a:r>
            <a:r>
              <a:rPr lang="en-US" sz="2000" dirty="0" err="1" smtClean="0"/>
              <a:t>Maths</a:t>
            </a:r>
            <a:r>
              <a:rPr lang="en-US" sz="2000" dirty="0" smtClean="0"/>
              <a:t> Calculation Policy)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GB" dirty="0" smtClean="0"/>
          </a:p>
          <a:p>
            <a:pPr marL="285750" lvl="1"/>
            <a:r>
              <a:rPr lang="en-US" sz="2100" dirty="0" smtClean="0">
                <a:hlinkClick r:id="rId4"/>
              </a:rPr>
              <a:t>Home </a:t>
            </a:r>
            <a:r>
              <a:rPr lang="en-US" sz="2100" dirty="0">
                <a:hlinkClick r:id="rId4"/>
              </a:rPr>
              <a:t>Learning | White Rose </a:t>
            </a:r>
            <a:r>
              <a:rPr lang="en-US" sz="2100" dirty="0" err="1">
                <a:hlinkClick r:id="rId4"/>
              </a:rPr>
              <a:t>Maths</a:t>
            </a:r>
            <a:endParaRPr lang="en-US" sz="2100" dirty="0">
              <a:hlinkClick r:id="rId4"/>
            </a:endParaRPr>
          </a:p>
          <a:p>
            <a:pPr lvl="1"/>
            <a:r>
              <a:rPr lang="en-US" sz="2100" dirty="0"/>
              <a:t>White Rose “Home Learning” video lessons</a:t>
            </a:r>
            <a:r>
              <a:rPr lang="en-US" sz="2100" dirty="0" smtClean="0"/>
              <a:t>:</a:t>
            </a:r>
          </a:p>
          <a:p>
            <a:pPr marL="285750" lvl="1"/>
            <a:r>
              <a:rPr lang="en-US" sz="2300" dirty="0" smtClean="0"/>
              <a:t>Book: </a:t>
            </a:r>
            <a:r>
              <a:rPr lang="en-US" sz="2300" dirty="0" err="1" smtClean="0"/>
              <a:t>Maths</a:t>
            </a:r>
            <a:r>
              <a:rPr lang="en-US" sz="2300" dirty="0" smtClean="0"/>
              <a:t> for Mums and</a:t>
            </a:r>
          </a:p>
          <a:p>
            <a:pPr marL="0" lvl="1" indent="0">
              <a:buNone/>
            </a:pPr>
            <a:r>
              <a:rPr lang="en-US" sz="2300" dirty="0" smtClean="0"/>
              <a:t> Dads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441192"/>
            <a:ext cx="3082797" cy="1570656"/>
          </a:xfrm>
          <a:prstGeom prst="rect">
            <a:avLst/>
          </a:prstGeom>
        </p:spPr>
      </p:pic>
      <p:pic>
        <p:nvPicPr>
          <p:cNvPr id="5122" name="Picture 2" descr="https://images-na.ssl-images-amazon.com/images/I/51T2FhPPxXL._SX324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042">
            <a:off x="3546476" y="4876973"/>
            <a:ext cx="1202481" cy="18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520" y="6021"/>
            <a:ext cx="4305768" cy="7647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6840760" cy="1440159"/>
          </a:xfrm>
        </p:spPr>
        <p:txBody>
          <a:bodyPr/>
          <a:lstStyle/>
          <a:p>
            <a:pPr algn="ctr"/>
            <a:r>
              <a:rPr lang="en-US" sz="4000" dirty="0" smtClean="0"/>
              <a:t>Most of all, try to make </a:t>
            </a:r>
            <a:r>
              <a:rPr lang="en-US" sz="4000" dirty="0" err="1" smtClean="0"/>
              <a:t>Maths</a:t>
            </a:r>
            <a:r>
              <a:rPr lang="en-US" sz="4000" dirty="0" smtClean="0"/>
              <a:t> fun and meaningful!</a:t>
            </a:r>
            <a:endParaRPr lang="en-GB" sz="4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20716" y="3933056"/>
            <a:ext cx="7419636" cy="1096899"/>
          </a:xfrm>
        </p:spPr>
        <p:txBody>
          <a:bodyPr>
            <a:noAutofit/>
          </a:bodyPr>
          <a:lstStyle/>
          <a:p>
            <a:pPr algn="just"/>
            <a:r>
              <a:rPr lang="en-GB" sz="2800" dirty="0"/>
              <a:t>Perhaps the single most important thing that parents can do to help their children with maths is to pass on a positive attitude</a:t>
            </a:r>
            <a:r>
              <a:rPr lang="en-GB" sz="2800" dirty="0" smtClean="0"/>
              <a:t>. </a:t>
            </a:r>
          </a:p>
          <a:p>
            <a:pPr algn="just"/>
            <a:r>
              <a:rPr lang="en-GB" sz="2800" dirty="0" smtClean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i="1" dirty="0"/>
              <a:t>Tanya Byron, Clinical Psychologist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16" y="116632"/>
            <a:ext cx="4105977" cy="52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2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088109" cy="3880772"/>
          </a:xfrm>
        </p:spPr>
        <p:txBody>
          <a:bodyPr>
            <a:noAutofit/>
          </a:bodyPr>
          <a:lstStyle/>
          <a:p>
            <a:r>
              <a:rPr lang="en-GB" sz="2400" dirty="0" smtClean="0"/>
              <a:t>To help parents understand Maths at GJS - so you can support your children</a:t>
            </a:r>
          </a:p>
          <a:p>
            <a:r>
              <a:rPr lang="en-US" sz="2400" dirty="0" smtClean="0"/>
              <a:t>To signpost further resources to support you in supporting your child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09" y="1124744"/>
            <a:ext cx="2857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6347714" cy="1669752"/>
          </a:xfrm>
        </p:spPr>
        <p:txBody>
          <a:bodyPr>
            <a:normAutofit/>
          </a:bodyPr>
          <a:lstStyle/>
          <a:p>
            <a:r>
              <a:rPr lang="en-US" dirty="0" smtClean="0"/>
              <a:t>Fluency </a:t>
            </a:r>
            <a:r>
              <a:rPr lang="en-US" dirty="0" smtClean="0"/>
              <a:t>&amp; confidence with numbers – Play, play, play!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Games for counting – Ludo, snakes &amp; ladders</a:t>
            </a:r>
          </a:p>
          <a:p>
            <a:r>
              <a:rPr lang="en-US" dirty="0" smtClean="0"/>
              <a:t>Games with money – Monopoly</a:t>
            </a:r>
          </a:p>
          <a:p>
            <a:r>
              <a:rPr lang="en-US" dirty="0" smtClean="0"/>
              <a:t>Card games  - Stop the bus, Elevens, </a:t>
            </a:r>
            <a:r>
              <a:rPr lang="en-US" dirty="0" err="1" smtClean="0"/>
              <a:t>Gamewright</a:t>
            </a:r>
            <a:r>
              <a:rPr lang="en-US" dirty="0" smtClean="0"/>
              <a:t> games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Real-life application</a:t>
            </a:r>
          </a:p>
          <a:p>
            <a:pPr lvl="1"/>
            <a:r>
              <a:rPr lang="en-US" dirty="0" smtClean="0"/>
              <a:t>Cooking/weighing</a:t>
            </a:r>
          </a:p>
          <a:p>
            <a:pPr lvl="1"/>
            <a:r>
              <a:rPr lang="en-US" dirty="0" smtClean="0"/>
              <a:t>Shopping (estimating costs, combining coins, giving change)</a:t>
            </a:r>
          </a:p>
          <a:p>
            <a:pPr lvl="1"/>
            <a:r>
              <a:rPr lang="en-US" dirty="0" smtClean="0"/>
              <a:t>Telling the time </a:t>
            </a:r>
            <a:endParaRPr lang="en-US" dirty="0"/>
          </a:p>
          <a:p>
            <a:pPr lvl="1"/>
            <a:r>
              <a:rPr lang="en-US" dirty="0" smtClean="0"/>
              <a:t>Using  timetables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“1 minute </a:t>
            </a:r>
            <a:r>
              <a:rPr lang="en-US" dirty="0" err="1" smtClean="0"/>
              <a:t>Maths</a:t>
            </a:r>
            <a:r>
              <a:rPr lang="en-US" dirty="0" smtClean="0"/>
              <a:t>” app by White Rose – HIGHLY recommended!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Online </a:t>
            </a:r>
            <a:r>
              <a:rPr lang="en-US" dirty="0" err="1"/>
              <a:t>M</a:t>
            </a:r>
            <a:r>
              <a:rPr lang="en-US" smtClean="0"/>
              <a:t>aths</a:t>
            </a:r>
            <a:r>
              <a:rPr lang="en-US" dirty="0" smtClean="0"/>
              <a:t> </a:t>
            </a:r>
            <a:r>
              <a:rPr lang="en-US" dirty="0"/>
              <a:t>games</a:t>
            </a:r>
          </a:p>
          <a:p>
            <a:pPr lvl="1"/>
            <a:r>
              <a:rPr lang="en-US" dirty="0" err="1"/>
              <a:t>TTRockstars</a:t>
            </a:r>
            <a:endParaRPr lang="en-US" dirty="0"/>
          </a:p>
          <a:p>
            <a:pPr lvl="1"/>
            <a:r>
              <a:rPr lang="en-US" dirty="0"/>
              <a:t>Hit the Button</a:t>
            </a:r>
          </a:p>
          <a:p>
            <a:pPr lvl="1"/>
            <a:r>
              <a:rPr lang="en-US" dirty="0" err="1" smtClean="0"/>
              <a:t>Mathsframe</a:t>
            </a:r>
            <a:endParaRPr lang="en-US" dirty="0" smtClean="0"/>
          </a:p>
          <a:p>
            <a:pPr lvl="1"/>
            <a:r>
              <a:rPr lang="en-US" dirty="0" smtClean="0"/>
              <a:t>Cool </a:t>
            </a:r>
            <a:r>
              <a:rPr lang="en-US" dirty="0" err="1" smtClean="0"/>
              <a:t>Maths</a:t>
            </a:r>
            <a:r>
              <a:rPr lang="en-US" dirty="0" smtClean="0"/>
              <a:t> Games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sense of schoolwork…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487" y="1484784"/>
            <a:ext cx="6501793" cy="38807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Maths may look very different to how it did when you were at school.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The big change is that rather than just learning methods for working out calculations, children spend a lot more time understanding why these methods work and explaining how they know (reasoning).  We use different</a:t>
            </a:r>
            <a:r>
              <a:rPr lang="en-GB" b="1" dirty="0" smtClean="0"/>
              <a:t> representations </a:t>
            </a:r>
            <a:r>
              <a:rPr lang="en-GB" dirty="0" smtClean="0"/>
              <a:t>to help us with this. (More on this in a moment!)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As children go through the school, they will also learn to use the formal written methods that you may be more familiar with.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 smtClean="0"/>
              <a:t>Children are then expected to apply this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 smtClean="0"/>
              <a:t>undertaking to problem solving.  (This is where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 smtClean="0"/>
              <a:t>your talking about numbers in contexts will be so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 smtClean="0"/>
              <a:t>helpful).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2453"/>
            <a:ext cx="3131840" cy="25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sense of schoolwork…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4784"/>
            <a:ext cx="4538464" cy="4556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/>
              <a:t>Representations</a:t>
            </a:r>
          </a:p>
          <a:p>
            <a:r>
              <a:rPr lang="en-GB" sz="2800" dirty="0" smtClean="0"/>
              <a:t>Place value grids</a:t>
            </a:r>
          </a:p>
          <a:p>
            <a:r>
              <a:rPr lang="en-GB" sz="2800" dirty="0" smtClean="0"/>
              <a:t> Dienes / Base 10</a:t>
            </a:r>
          </a:p>
          <a:p>
            <a:r>
              <a:rPr lang="en-GB" sz="2800" dirty="0" smtClean="0"/>
              <a:t>Place value counters</a:t>
            </a:r>
          </a:p>
          <a:p>
            <a:r>
              <a:rPr lang="en-GB" sz="2800" dirty="0" smtClean="0"/>
              <a:t>Ten </a:t>
            </a:r>
            <a:r>
              <a:rPr lang="en-GB" sz="2800" dirty="0" smtClean="0"/>
              <a:t>frames</a:t>
            </a:r>
          </a:p>
          <a:p>
            <a:r>
              <a:rPr lang="en-GB" sz="2800" dirty="0" smtClean="0"/>
              <a:t>Bar models</a:t>
            </a:r>
          </a:p>
          <a:p>
            <a:r>
              <a:rPr lang="en-GB" sz="2800" dirty="0" smtClean="0"/>
              <a:t>Part-part-whole model</a:t>
            </a:r>
          </a:p>
          <a:p>
            <a:r>
              <a:rPr lang="en-GB" sz="2800" dirty="0"/>
              <a:t>Number </a:t>
            </a:r>
            <a:r>
              <a:rPr lang="en-GB" sz="2800" dirty="0" smtClean="0"/>
              <a:t>lines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70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Dienes / Base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109" y="1938499"/>
            <a:ext cx="6626696" cy="16284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Dienes are used to secure children’s understanding of place value. </a:t>
            </a:r>
          </a:p>
          <a:p>
            <a:pPr marL="0" indent="0">
              <a:buNone/>
            </a:pPr>
            <a:r>
              <a:rPr lang="en-GB" dirty="0" smtClean="0"/>
              <a:t>We use dienes to show what happens when we add and subtract across columns as a stepping stone to using formal written methods.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3" y="4121696"/>
            <a:ext cx="59117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76" y="198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value counters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361" y="1667053"/>
            <a:ext cx="6626696" cy="1628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Place value counters are another resource used to help children’s understanding of place value. </a:t>
            </a:r>
          </a:p>
          <a:p>
            <a:pPr marL="0" indent="0">
              <a:buNone/>
            </a:pPr>
            <a:r>
              <a:rPr lang="en-GB" dirty="0" smtClean="0"/>
              <a:t>We use dienes and place value counters along with place value grids. </a:t>
            </a:r>
          </a:p>
          <a:p>
            <a:pPr marL="0" indent="0">
              <a:buNone/>
            </a:pPr>
            <a:r>
              <a:rPr lang="en-GB" dirty="0" smtClean="0"/>
              <a:t>They may be seen in problems as well!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51426"/>
            <a:ext cx="3248025" cy="1409700"/>
          </a:xfrm>
          <a:prstGeom prst="rect">
            <a:avLst/>
          </a:prstGeom>
        </p:spPr>
      </p:pic>
      <p:pic>
        <p:nvPicPr>
          <p:cNvPr id="3074" name="Picture 2" descr="Place Value Counters Adding 6 Digit Numbers | Teaching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67323"/>
            <a:ext cx="4293163" cy="32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 </a:t>
            </a:r>
            <a:r>
              <a:rPr lang="en-GB" dirty="0" smtClean="0"/>
              <a:t>frames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6770712" cy="2664297"/>
          </a:xfrm>
        </p:spPr>
        <p:txBody>
          <a:bodyPr>
            <a:normAutofit/>
          </a:bodyPr>
          <a:lstStyle/>
          <a:p>
            <a:r>
              <a:rPr lang="en-GB" sz="2400" dirty="0"/>
              <a:t>Used to model number </a:t>
            </a:r>
            <a:r>
              <a:rPr lang="en-GB" sz="2400" dirty="0" smtClean="0"/>
              <a:t>bonds to 10, to 100, to 1000 and in decimals and tenths</a:t>
            </a:r>
          </a:p>
          <a:p>
            <a:endParaRPr lang="en-GB" sz="2400" dirty="0"/>
          </a:p>
          <a:p>
            <a:r>
              <a:rPr lang="en-GB" sz="2400" dirty="0" smtClean="0"/>
              <a:t>Egg box ten frames can be useful to secure number bonds if they are insecure.  </a:t>
            </a:r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5" y="4444452"/>
            <a:ext cx="3269883" cy="2175958"/>
          </a:xfrm>
          <a:prstGeom prst="rect">
            <a:avLst/>
          </a:prstGeom>
        </p:spPr>
      </p:pic>
      <p:pic>
        <p:nvPicPr>
          <p:cNvPr id="4102" name="Picture 6" descr="What are ten frames? (And how they help your child make sense of numbers) -  Math, Kids and Cha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329804" cy="17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807" y="3541113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Supporting questions might include: </a:t>
            </a:r>
          </a:p>
          <a:p>
            <a:r>
              <a:rPr lang="en-GB" dirty="0"/>
              <a:t>How many counters do I have? How many more do I need to get to 10? If I had ten and I took 3 away, how many would I have left?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 models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6770712" cy="266429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Bar models are where pictures of bars are used to represent calculations and word problems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They are used for all four operations.</a:t>
            </a:r>
          </a:p>
          <a:p>
            <a:endParaRPr lang="en-GB" dirty="0"/>
          </a:p>
          <a:p>
            <a:r>
              <a:rPr lang="en-GB" dirty="0" smtClean="0"/>
              <a:t>They do not “solve” problems, but can help children visualise what the problem is and then how to solve it.</a:t>
            </a:r>
          </a:p>
          <a:p>
            <a:r>
              <a:rPr lang="en-GB" dirty="0" smtClean="0"/>
              <a:t>This bar model could be used to represent addition or subtraction.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9153"/>
            <a:ext cx="81026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1440</TotalTime>
  <Words>830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Trebuchet MS</vt:lpstr>
      <vt:lpstr>Wingdings 3</vt:lpstr>
      <vt:lpstr>Facet</vt:lpstr>
      <vt:lpstr>How to help your child with Maths</vt:lpstr>
      <vt:lpstr>Purpose</vt:lpstr>
      <vt:lpstr>Fluency &amp; confidence with numbers – Play, play, play!</vt:lpstr>
      <vt:lpstr>Making sense of schoolwork…</vt:lpstr>
      <vt:lpstr>Making sense of schoolwork…</vt:lpstr>
      <vt:lpstr>Dienes / Base 10</vt:lpstr>
      <vt:lpstr>Place value counters</vt:lpstr>
      <vt:lpstr>Ten frames</vt:lpstr>
      <vt:lpstr>Bar models</vt:lpstr>
      <vt:lpstr>Bar models</vt:lpstr>
      <vt:lpstr>Part – part - whole</vt:lpstr>
      <vt:lpstr>Children may be asked to find missing values in these representations. They may then use formal written methods to solve the problem.</vt:lpstr>
      <vt:lpstr>Number lines </vt:lpstr>
      <vt:lpstr>Reasoning</vt:lpstr>
      <vt:lpstr>Formal written methods</vt:lpstr>
      <vt:lpstr>Year 4 times tables check</vt:lpstr>
      <vt:lpstr>Further resources</vt:lpstr>
      <vt:lpstr>Most of all, try to make Maths fun and meaningful!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strategies</dc:title>
  <dc:creator>Teacher</dc:creator>
  <cp:lastModifiedBy>Corina Mayhew</cp:lastModifiedBy>
  <cp:revision>102</cp:revision>
  <cp:lastPrinted>2017-11-29T17:00:06Z</cp:lastPrinted>
  <dcterms:created xsi:type="dcterms:W3CDTF">2017-11-27T19:40:16Z</dcterms:created>
  <dcterms:modified xsi:type="dcterms:W3CDTF">2022-09-05T14:18:20Z</dcterms:modified>
</cp:coreProperties>
</file>