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83" r:id="rId13"/>
    <p:sldId id="284" r:id="rId14"/>
    <p:sldId id="285" r:id="rId15"/>
    <p:sldId id="286" r:id="rId16"/>
    <p:sldId id="287" r:id="rId17"/>
    <p:sldId id="288" r:id="rId18"/>
    <p:sldId id="276" r:id="rId19"/>
    <p:sldId id="289" r:id="rId20"/>
    <p:sldId id="290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F673E-2693-4621-ACBB-53AB54131DEB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2F04F-47FB-4EF4-86E6-F6E2343AE0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10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81B334-F2C0-48FC-B9E6-F785A58A7648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097238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00C794-E3AC-4030-80FC-2D0818DA5D6C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153537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00C794-E3AC-4030-80FC-2D0818DA5D6C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23628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00C794-E3AC-4030-80FC-2D0818DA5D6C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28362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00C794-E3AC-4030-80FC-2D0818DA5D6C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629538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00C794-E3AC-4030-80FC-2D0818DA5D6C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027867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97C405-C7FC-4540-BB3C-40A6C786236A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991985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97C405-C7FC-4540-BB3C-40A6C786236A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983919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97C405-C7FC-4540-BB3C-40A6C786236A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1569639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53BEFB-076A-48B5-AE03-22267D9B1002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374649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53BEFB-076A-48B5-AE03-22267D9B1002}" type="slidenum">
              <a:rPr lang="en-US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25433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A02BF5-5D81-489D-8F4E-FB1805CA9F6A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478355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53BEFB-076A-48B5-AE03-22267D9B1002}" type="slidenum">
              <a:rPr lang="en-US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8838965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53BEFB-076A-48B5-AE03-22267D9B1002}" type="slidenum">
              <a:rPr lang="en-US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2580377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DB80C2-E925-434E-A39F-FF2C8C9A81AA}" type="slidenum">
              <a:rPr lang="en-US" altLang="en-US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0084592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0831FF-BA98-498E-B030-81FD3C23B51B}" type="slidenum">
              <a:rPr lang="en-US" altLang="en-US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388879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A02BF5-5D81-489D-8F4E-FB1805CA9F6A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596709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2AFA68-F334-42EB-9962-8BCE237808B1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160081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2AFA68-F334-42EB-9962-8BCE237808B1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87376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2AFA68-F334-42EB-9962-8BCE237808B1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996983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DB80C2-E925-434E-A39F-FF2C8C9A81AA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619355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A4473-60E2-484F-8722-192180528A39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388496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575BD8-BE56-4D81-957F-06350B9D9224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573413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242E-0451-41E3-A630-61B2122B12E5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942F-C04F-41EC-AA4A-314579D5C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24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242E-0451-41E3-A630-61B2122B12E5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942F-C04F-41EC-AA4A-314579D5C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101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242E-0451-41E3-A630-61B2122B12E5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942F-C04F-41EC-AA4A-314579D5C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096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BE8F8-D72F-47FB-B634-29CB4F214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10476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D0E8F-A1F5-402D-89FC-721CE091C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36956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242E-0451-41E3-A630-61B2122B12E5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942F-C04F-41EC-AA4A-314579D5C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69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242E-0451-41E3-A630-61B2122B12E5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942F-C04F-41EC-AA4A-314579D5C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30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242E-0451-41E3-A630-61B2122B12E5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942F-C04F-41EC-AA4A-314579D5C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5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242E-0451-41E3-A630-61B2122B12E5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942F-C04F-41EC-AA4A-314579D5C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9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242E-0451-41E3-A630-61B2122B12E5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942F-C04F-41EC-AA4A-314579D5C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55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242E-0451-41E3-A630-61B2122B12E5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942F-C04F-41EC-AA4A-314579D5C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99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242E-0451-41E3-A630-61B2122B12E5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942F-C04F-41EC-AA4A-314579D5C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113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242E-0451-41E3-A630-61B2122B12E5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942F-C04F-41EC-AA4A-314579D5C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50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0242E-0451-41E3-A630-61B2122B12E5}" type="datetimeFigureOut">
              <a:rPr lang="en-GB" smtClean="0"/>
              <a:t>25/06/2019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42F-C04F-41EC-AA4A-314579D5C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3"/>
          <a:stretch/>
        </p:blipFill>
        <p:spPr bwMode="auto">
          <a:xfrm>
            <a:off x="-19050" y="0"/>
            <a:ext cx="12211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474663"/>
            <a:ext cx="9144000" cy="782637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400" b="1" dirty="0">
                <a:solidFill>
                  <a:schemeClr val="tx2"/>
                </a:solidFill>
                <a:latin typeface="Trebuchet MS" panose="020B0603020202020204" pitchFamily="34" charset="0"/>
              </a:rPr>
              <a:t>Year 6 Residential - UKSA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71925" y="5476875"/>
            <a:ext cx="4248150" cy="647700"/>
          </a:xfrm>
          <a:solidFill>
            <a:schemeClr val="bg1"/>
          </a:solidFill>
        </p:spPr>
        <p:txBody>
          <a:bodyPr anchor="ctr"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  <a:effectLst/>
                <a:latin typeface="Trebuchet MS" panose="020B0603020202020204" pitchFamily="34" charset="0"/>
              </a:rPr>
              <a:t>16</a:t>
            </a:r>
            <a:r>
              <a:rPr lang="en-US" baseline="30000" dirty="0" smtClean="0">
                <a:solidFill>
                  <a:schemeClr val="tx2"/>
                </a:solidFill>
                <a:effectLst/>
                <a:latin typeface="Trebuchet MS" panose="020B0603020202020204" pitchFamily="34" charset="0"/>
              </a:rPr>
              <a:t>th</a:t>
            </a:r>
            <a:r>
              <a:rPr lang="en-US" dirty="0" smtClean="0">
                <a:solidFill>
                  <a:schemeClr val="tx2"/>
                </a:solidFill>
                <a:effectLst/>
                <a:latin typeface="Trebuchet MS" panose="020B0603020202020204" pitchFamily="34" charset="0"/>
              </a:rPr>
              <a:t> – 20</a:t>
            </a:r>
            <a:r>
              <a:rPr lang="en-US" baseline="30000" dirty="0" smtClean="0">
                <a:solidFill>
                  <a:schemeClr val="tx2"/>
                </a:solidFill>
                <a:effectLst/>
                <a:latin typeface="Trebuchet MS" panose="020B0603020202020204" pitchFamily="34" charset="0"/>
              </a:rPr>
              <a:t>th</a:t>
            </a:r>
            <a:r>
              <a:rPr lang="en-US" dirty="0" smtClean="0">
                <a:solidFill>
                  <a:schemeClr val="tx2"/>
                </a:solidFill>
                <a:effectLst/>
                <a:latin typeface="Trebuchet MS" panose="020B0603020202020204" pitchFamily="34" charset="0"/>
              </a:rPr>
              <a:t>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343598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3"/>
          <a:stretch/>
        </p:blipFill>
        <p:spPr bwMode="auto">
          <a:xfrm>
            <a:off x="-19050" y="0"/>
            <a:ext cx="12211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rebuchet MS" panose="020B0603020202020204" pitchFamily="34" charset="0"/>
              </a:rPr>
              <a:t>Timetable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533400" indent="-533400" eaLnBrk="1" hangingPunct="1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ysClr val="windowText" lastClr="000000"/>
                </a:solidFill>
                <a:effectLst/>
                <a:latin typeface="Trebuchet MS" panose="020B0603020202020204" pitchFamily="34" charset="0"/>
              </a:rPr>
              <a:t>Morning, afternoon and evening activities</a:t>
            </a:r>
          </a:p>
          <a:p>
            <a:pPr marL="990600" lvl="2" indent="-533400">
              <a:defRPr/>
            </a:pPr>
            <a:r>
              <a:rPr lang="en-US" sz="280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9.00am Morning </a:t>
            </a:r>
            <a:r>
              <a:rPr lang="en-US" sz="2800" dirty="0" smtClean="0">
                <a:solidFill>
                  <a:sysClr val="windowText" lastClr="000000"/>
                </a:solidFill>
                <a:effectLst/>
                <a:latin typeface="Trebuchet MS" panose="020B0603020202020204" pitchFamily="34" charset="0"/>
              </a:rPr>
              <a:t>sessions begin</a:t>
            </a:r>
          </a:p>
          <a:p>
            <a:pPr marL="990600" lvl="2" indent="-533400">
              <a:defRPr/>
            </a:pPr>
            <a:r>
              <a:rPr lang="en-US" sz="280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1.00pm </a:t>
            </a:r>
            <a:r>
              <a:rPr lang="en-US" sz="2800" dirty="0" smtClean="0">
                <a:solidFill>
                  <a:sysClr val="windowText" lastClr="000000"/>
                </a:solidFill>
                <a:effectLst/>
                <a:latin typeface="Trebuchet MS" panose="020B0603020202020204" pitchFamily="34" charset="0"/>
              </a:rPr>
              <a:t>Afternoon sessions</a:t>
            </a:r>
          </a:p>
          <a:p>
            <a:pPr marL="990600" lvl="2" indent="-533400">
              <a:defRPr/>
            </a:pPr>
            <a:r>
              <a:rPr lang="en-US" sz="280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6.30pm </a:t>
            </a:r>
            <a:r>
              <a:rPr lang="en-US" sz="2800" dirty="0" smtClean="0">
                <a:solidFill>
                  <a:sysClr val="windowText" lastClr="000000"/>
                </a:solidFill>
                <a:effectLst/>
                <a:latin typeface="Trebuchet MS" panose="020B0603020202020204" pitchFamily="34" charset="0"/>
              </a:rPr>
              <a:t>Evening sessions begin at </a:t>
            </a:r>
            <a:endParaRPr lang="en-US" sz="2800" dirty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  <a:p>
            <a:pPr marL="533400" lvl="1" indent="-533400">
              <a:defRPr/>
            </a:pPr>
            <a:r>
              <a:rPr lang="en-US" sz="360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9:00pm Bedtime</a:t>
            </a:r>
            <a:endParaRPr lang="en-US" sz="3600" dirty="0" smtClean="0">
              <a:solidFill>
                <a:sysClr val="windowText" lastClr="000000"/>
              </a:solidFill>
              <a:effectLst/>
              <a:latin typeface="Trebuchet MS" panose="020B0603020202020204" pitchFamily="34" charset="0"/>
            </a:endParaRPr>
          </a:p>
          <a:p>
            <a:pPr marL="533400" indent="-533400">
              <a:defRPr/>
            </a:pPr>
            <a:r>
              <a:rPr lang="en-US" sz="360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9:15 – 9:30pm Lights </a:t>
            </a:r>
            <a:r>
              <a:rPr lang="en-US" sz="360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out</a:t>
            </a:r>
            <a:endParaRPr lang="en-US" sz="3600" dirty="0" smtClean="0">
              <a:solidFill>
                <a:sysClr val="windowText" lastClr="000000"/>
              </a:solidFill>
              <a:effectLst/>
              <a:latin typeface="Trebuchet MS" panose="020B0603020202020204" pitchFamily="34" charset="0"/>
            </a:endParaRPr>
          </a:p>
          <a:p>
            <a:pPr marL="533400" indent="-533400">
              <a:defRPr/>
            </a:pPr>
            <a:r>
              <a:rPr lang="en-US" sz="360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9:31pm Sleep</a:t>
            </a:r>
            <a:endParaRPr lang="en-US" sz="3600" dirty="0" smtClean="0">
              <a:solidFill>
                <a:sysClr val="windowText" lastClr="000000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728" y="4001294"/>
            <a:ext cx="2627784" cy="1970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34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3"/>
          <a:stretch/>
        </p:blipFill>
        <p:spPr bwMode="auto">
          <a:xfrm>
            <a:off x="-19050" y="0"/>
            <a:ext cx="12211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rebuchet MS" panose="020B0603020202020204" pitchFamily="34" charset="0"/>
              </a:rPr>
              <a:t>Activities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bg1">
                  <a:lumMod val="75000"/>
                </a:schemeClr>
              </a:buClr>
              <a:buNone/>
              <a:defRPr/>
            </a:pPr>
            <a:r>
              <a:rPr lang="en-US" sz="3200" u="sng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On the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2679349"/>
            <a:ext cx="5157787" cy="3510314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Water Games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Dinghy sailing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Kayaking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Raft building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Stand Up Paddle Boarding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Keel </a:t>
            </a:r>
            <a:r>
              <a:rPr lang="en-US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boating</a:t>
            </a:r>
            <a:endParaRPr lang="en-US" dirty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3200" u="sng" dirty="0" smtClean="0">
                <a:latin typeface="Trebuchet MS" panose="020B0603020202020204" pitchFamily="34" charset="0"/>
              </a:rPr>
              <a:t>Evening Activities</a:t>
            </a:r>
            <a:endParaRPr lang="en-GB" sz="3200" u="sng" dirty="0">
              <a:latin typeface="Trebuchet MS" panose="020B0603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79349"/>
            <a:ext cx="5183188" cy="3510314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Team </a:t>
            </a: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Games Challenges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Cinema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Swimming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7089">
            <a:off x="6828933" y="4409588"/>
            <a:ext cx="2680930" cy="2010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4707">
            <a:off x="9356279" y="3632787"/>
            <a:ext cx="2380109" cy="178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 rot="785165">
            <a:off x="9262351" y="435395"/>
            <a:ext cx="2567964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FF00"/>
                </a:solidFill>
              </a:rPr>
              <a:t>Check our blogs on our website each evening</a:t>
            </a:r>
            <a:endParaRPr lang="en-GB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47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3"/>
          <a:stretch/>
        </p:blipFill>
        <p:spPr bwMode="auto">
          <a:xfrm>
            <a:off x="-19050" y="0"/>
            <a:ext cx="12211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rebuchet MS" panose="020B0603020202020204" pitchFamily="34" charset="0"/>
              </a:rPr>
              <a:t>Activities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bg1">
                  <a:lumMod val="75000"/>
                </a:schemeClr>
              </a:buClr>
              <a:buNone/>
              <a:defRPr/>
            </a:pPr>
            <a:r>
              <a:rPr lang="en-US" sz="3200" u="sng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On the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2679349"/>
            <a:ext cx="5157787" cy="3510314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Water Games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rgbClr val="00B0F0"/>
                </a:solidFill>
                <a:latin typeface="Trebuchet MS" panose="020B0603020202020204" pitchFamily="34" charset="0"/>
              </a:rPr>
              <a:t>Dinghy sailing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Kayaking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Raft building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Stand Up Paddle Boarding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Keel </a:t>
            </a:r>
            <a:r>
              <a:rPr lang="en-US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boating</a:t>
            </a:r>
            <a:endParaRPr lang="en-US" dirty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3200" u="sng" dirty="0" smtClean="0">
                <a:latin typeface="Trebuchet MS" panose="020B0603020202020204" pitchFamily="34" charset="0"/>
              </a:rPr>
              <a:t>Evening Activities</a:t>
            </a:r>
            <a:endParaRPr lang="en-GB" sz="3200" u="sng" dirty="0">
              <a:latin typeface="Trebuchet MS" panose="020B0603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79349"/>
            <a:ext cx="5183188" cy="3510314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Team </a:t>
            </a: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Games Challenges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Cinema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Swimming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7089">
            <a:off x="6828933" y="4409588"/>
            <a:ext cx="2680930" cy="2010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4707">
            <a:off x="9356279" y="3632787"/>
            <a:ext cx="2380109" cy="178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 rot="785165">
            <a:off x="9262351" y="435395"/>
            <a:ext cx="2567964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FF00"/>
                </a:solidFill>
              </a:rPr>
              <a:t>Check our blogs on our website each evening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146796" y="2505075"/>
            <a:ext cx="3739904" cy="1570187"/>
          </a:xfrm>
          <a:prstGeom prst="wedgeRoundRectCallout">
            <a:avLst>
              <a:gd name="adj1" fmla="val -67230"/>
              <a:gd name="adj2" fmla="val 1568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On the River Medina</a:t>
            </a:r>
            <a:r>
              <a:rPr lang="en-GB" sz="4400" dirty="0" smtClean="0">
                <a:solidFill>
                  <a:schemeClr val="tx1"/>
                </a:solidFill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20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3"/>
          <a:stretch/>
        </p:blipFill>
        <p:spPr bwMode="auto">
          <a:xfrm>
            <a:off x="-19050" y="0"/>
            <a:ext cx="12211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rebuchet MS" panose="020B0603020202020204" pitchFamily="34" charset="0"/>
              </a:rPr>
              <a:t>Activities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bg1">
                  <a:lumMod val="75000"/>
                </a:schemeClr>
              </a:buClr>
              <a:buNone/>
              <a:defRPr/>
            </a:pPr>
            <a:r>
              <a:rPr lang="en-US" sz="3200" u="sng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On the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2679349"/>
            <a:ext cx="5157787" cy="3510314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Water Games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Dinghy </a:t>
            </a: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sailing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smtClean="0">
                <a:solidFill>
                  <a:srgbClr val="00B0F0"/>
                </a:solidFill>
                <a:latin typeface="Trebuchet MS" panose="020B0603020202020204" pitchFamily="34" charset="0"/>
              </a:rPr>
              <a:t>Kayaking</a:t>
            </a:r>
            <a:endParaRPr lang="en-US" dirty="0">
              <a:solidFill>
                <a:srgbClr val="00B0F0"/>
              </a:solidFill>
              <a:latin typeface="Trebuchet MS" panose="020B0603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rgbClr val="00B0F0"/>
                </a:solidFill>
                <a:latin typeface="Trebuchet MS" panose="020B0603020202020204" pitchFamily="34" charset="0"/>
              </a:rPr>
              <a:t>Raft building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rgbClr val="00B0F0"/>
                </a:solidFill>
                <a:latin typeface="Trebuchet MS" panose="020B0603020202020204" pitchFamily="34" charset="0"/>
              </a:rPr>
              <a:t>Stand Up Paddle Boarding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Keel boating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3200" u="sng" dirty="0" smtClean="0">
                <a:latin typeface="Trebuchet MS" panose="020B0603020202020204" pitchFamily="34" charset="0"/>
              </a:rPr>
              <a:t>Evening Activities</a:t>
            </a:r>
            <a:endParaRPr lang="en-GB" sz="3200" u="sng" dirty="0">
              <a:latin typeface="Trebuchet MS" panose="020B0603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79349"/>
            <a:ext cx="5183188" cy="3510314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Team </a:t>
            </a: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Games Challenges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Cinema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Swimming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7089">
            <a:off x="6828933" y="4409588"/>
            <a:ext cx="2680930" cy="2010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4707">
            <a:off x="9356279" y="3632787"/>
            <a:ext cx="2380109" cy="178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 rot="785165">
            <a:off x="9262351" y="435395"/>
            <a:ext cx="2567964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FF00"/>
                </a:solidFill>
              </a:rPr>
              <a:t>Check our blogs on our website each evening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821013" y="2729177"/>
            <a:ext cx="4320480" cy="1687281"/>
          </a:xfrm>
          <a:prstGeom prst="wedgeRoundRectCallout">
            <a:avLst>
              <a:gd name="adj1" fmla="val -73240"/>
              <a:gd name="adj2" fmla="val 4344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On the water by </a:t>
            </a:r>
            <a:r>
              <a:rPr lang="en-GB" sz="4400" dirty="0" smtClean="0">
                <a:solidFill>
                  <a:schemeClr val="tx1"/>
                </a:solidFill>
              </a:rPr>
              <a:t>UKSA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88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3"/>
          <a:stretch/>
        </p:blipFill>
        <p:spPr bwMode="auto">
          <a:xfrm>
            <a:off x="-19050" y="0"/>
            <a:ext cx="12211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rebuchet MS" panose="020B0603020202020204" pitchFamily="34" charset="0"/>
              </a:rPr>
              <a:t>Activities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bg1">
                  <a:lumMod val="75000"/>
                </a:schemeClr>
              </a:buClr>
              <a:buNone/>
              <a:defRPr/>
            </a:pPr>
            <a:r>
              <a:rPr lang="en-US" sz="3200" u="sng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On the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2679349"/>
            <a:ext cx="5157787" cy="3510314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Water Games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Dinghy sailing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Kayaking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Raft building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Stand Up Paddle Boarding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rgbClr val="00B0F0"/>
                </a:solidFill>
                <a:latin typeface="Trebuchet MS" panose="020B0603020202020204" pitchFamily="34" charset="0"/>
              </a:rPr>
              <a:t>Keel boating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3200" u="sng" dirty="0" smtClean="0">
                <a:latin typeface="Trebuchet MS" panose="020B0603020202020204" pitchFamily="34" charset="0"/>
              </a:rPr>
              <a:t>Evening Activities</a:t>
            </a:r>
            <a:endParaRPr lang="en-GB" sz="3200" u="sng" dirty="0">
              <a:latin typeface="Trebuchet MS" panose="020B0603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79349"/>
            <a:ext cx="5183188" cy="3510314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Team </a:t>
            </a: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Games Challenges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Cinema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Swimming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7089">
            <a:off x="6828933" y="4409588"/>
            <a:ext cx="2680930" cy="2010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4707">
            <a:off x="9356279" y="3632787"/>
            <a:ext cx="2380109" cy="178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 rot="785165">
            <a:off x="9262351" y="435395"/>
            <a:ext cx="2567964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FF00"/>
                </a:solidFill>
              </a:rPr>
              <a:t>Check our blogs on our website each evening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696173" y="3971874"/>
            <a:ext cx="4320480" cy="2134456"/>
          </a:xfrm>
          <a:prstGeom prst="wedgeRoundRectCallout">
            <a:avLst>
              <a:gd name="adj1" fmla="val -76263"/>
              <a:gd name="adj2" fmla="val 2644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Larger boats on the Solent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2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3"/>
          <a:stretch/>
        </p:blipFill>
        <p:spPr bwMode="auto">
          <a:xfrm>
            <a:off x="-19050" y="0"/>
            <a:ext cx="12211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rebuchet MS" panose="020B0603020202020204" pitchFamily="34" charset="0"/>
              </a:rPr>
              <a:t>Activities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bg1">
                  <a:lumMod val="75000"/>
                </a:schemeClr>
              </a:buClr>
              <a:buNone/>
              <a:defRPr/>
            </a:pPr>
            <a:r>
              <a:rPr lang="en-US" sz="3200" u="sng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On the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2679349"/>
            <a:ext cx="5157787" cy="3510314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Water Games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Dinghy sailing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Kayaking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Raft building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Stand Up Paddle Boarding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Keel </a:t>
            </a:r>
            <a:r>
              <a:rPr lang="en-US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boating</a:t>
            </a:r>
            <a:endParaRPr lang="en-US" dirty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3200" u="sng" dirty="0" smtClean="0">
                <a:latin typeface="Trebuchet MS" panose="020B0603020202020204" pitchFamily="34" charset="0"/>
              </a:rPr>
              <a:t>Evening Activities</a:t>
            </a:r>
            <a:endParaRPr lang="en-GB" sz="3200" u="sng" dirty="0">
              <a:latin typeface="Trebuchet MS" panose="020B0603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79349"/>
            <a:ext cx="5183188" cy="3510314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Team </a:t>
            </a: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Games Challenges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Cinema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Swimming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7089">
            <a:off x="6828933" y="4409588"/>
            <a:ext cx="2680930" cy="2010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4707">
            <a:off x="9356279" y="3632787"/>
            <a:ext cx="2380109" cy="178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 rot="785165">
            <a:off x="9262351" y="435395"/>
            <a:ext cx="2567964" cy="138499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FF00"/>
                </a:solidFill>
              </a:rPr>
              <a:t>Check our blogs on our website each evening</a:t>
            </a:r>
            <a:endParaRPr lang="en-GB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16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3"/>
          <a:stretch/>
        </p:blipFill>
        <p:spPr bwMode="auto">
          <a:xfrm>
            <a:off x="-19050" y="0"/>
            <a:ext cx="12211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rebuchet MS" panose="020B0603020202020204" pitchFamily="34" charset="0"/>
              </a:rPr>
              <a:t>Kit List</a:t>
            </a:r>
            <a:endParaRPr lang="en-GB" sz="6600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8"/>
          <a:stretch/>
        </p:blipFill>
        <p:spPr>
          <a:xfrm rot="897743">
            <a:off x="8424302" y="474278"/>
            <a:ext cx="2892848" cy="24328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2"/>
          <a:stretch/>
        </p:blipFill>
        <p:spPr>
          <a:xfrm>
            <a:off x="5546023" y="353539"/>
            <a:ext cx="2724458" cy="24807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91" y="3272656"/>
            <a:ext cx="11648367" cy="227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61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3"/>
          <a:stretch/>
        </p:blipFill>
        <p:spPr bwMode="auto">
          <a:xfrm>
            <a:off x="-19050" y="0"/>
            <a:ext cx="12211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rebuchet MS" panose="020B0603020202020204" pitchFamily="34" charset="0"/>
              </a:rPr>
              <a:t>Kit List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04" y="1825625"/>
            <a:ext cx="11422192" cy="3813175"/>
          </a:xfrm>
          <a:prstGeom prst="rect">
            <a:avLst/>
          </a:prstGeom>
        </p:spPr>
      </p:pic>
      <p:pic>
        <p:nvPicPr>
          <p:cNvPr id="5" name="Picture 8" descr="http://images.sportsdirect.com/images/imgzoom/02/02408203_x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2" b="21165"/>
          <a:stretch/>
        </p:blipFill>
        <p:spPr bwMode="auto">
          <a:xfrm>
            <a:off x="9310108" y="2104411"/>
            <a:ext cx="1513560" cy="792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547231">
            <a:off x="8814487" y="4515415"/>
            <a:ext cx="2376264" cy="224676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FF00"/>
                </a:solidFill>
              </a:rPr>
              <a:t>Provided:</a:t>
            </a:r>
          </a:p>
          <a:p>
            <a:pPr algn="ctr"/>
            <a:r>
              <a:rPr lang="en-GB" sz="2800" dirty="0">
                <a:solidFill>
                  <a:srgbClr val="FFFF00"/>
                </a:solidFill>
              </a:rPr>
              <a:t>Wetsuit</a:t>
            </a:r>
          </a:p>
          <a:p>
            <a:pPr algn="ctr"/>
            <a:r>
              <a:rPr lang="en-GB" sz="2800" dirty="0">
                <a:solidFill>
                  <a:srgbClr val="FFFF00"/>
                </a:solidFill>
              </a:rPr>
              <a:t>Splash suit</a:t>
            </a:r>
          </a:p>
          <a:p>
            <a:pPr algn="ctr"/>
            <a:r>
              <a:rPr lang="en-GB" sz="2800" dirty="0">
                <a:solidFill>
                  <a:srgbClr val="FFFF00"/>
                </a:solidFill>
              </a:rPr>
              <a:t>Buoyancy Aid</a:t>
            </a:r>
          </a:p>
          <a:p>
            <a:pPr algn="ctr"/>
            <a:r>
              <a:rPr lang="en-GB" sz="2800" dirty="0">
                <a:solidFill>
                  <a:srgbClr val="FFFF00"/>
                </a:solidFill>
              </a:rPr>
              <a:t>Helmet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645" y="590261"/>
            <a:ext cx="2459766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2142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3"/>
          <a:stretch/>
        </p:blipFill>
        <p:spPr bwMode="auto">
          <a:xfrm>
            <a:off x="-19050" y="0"/>
            <a:ext cx="12211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74" y="2092569"/>
            <a:ext cx="11383251" cy="3817449"/>
          </a:xfrm>
          <a:prstGeom prst="rect">
            <a:avLst/>
          </a:prstGeom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rebuchet MS" panose="020B0603020202020204" pitchFamily="34" charset="0"/>
              </a:rPr>
              <a:t>Kit List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8283">
            <a:off x="7658722" y="1084457"/>
            <a:ext cx="268829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91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3"/>
          <a:stretch/>
        </p:blipFill>
        <p:spPr bwMode="auto">
          <a:xfrm>
            <a:off x="-19050" y="0"/>
            <a:ext cx="12211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rebuchet MS" panose="020B0603020202020204" pitchFamily="34" charset="0"/>
              </a:rPr>
              <a:t>Kit List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537402"/>
            <a:ext cx="10208456" cy="456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8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3"/>
          <a:stretch/>
        </p:blipFill>
        <p:spPr bwMode="auto">
          <a:xfrm>
            <a:off x="-19050" y="0"/>
            <a:ext cx="12211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Purpose of the Evening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5486400" cy="371157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 marL="685800" indent="-514350">
              <a:defRPr/>
            </a:pPr>
            <a:r>
              <a:rPr lang="en-US" sz="3600" dirty="0" smtClean="0">
                <a:latin typeface="Trebuchet MS" panose="020B0603020202020204" pitchFamily="34" charset="0"/>
              </a:rPr>
              <a:t>Recap aims</a:t>
            </a:r>
          </a:p>
          <a:p>
            <a:pPr marL="685800" indent="-514350">
              <a:defRPr/>
            </a:pPr>
            <a:r>
              <a:rPr lang="en-US" sz="3600" dirty="0" smtClean="0">
                <a:effectLst/>
                <a:latin typeface="Trebuchet MS" panose="020B0603020202020204" pitchFamily="34" charset="0"/>
              </a:rPr>
              <a:t>UKSA Centre</a:t>
            </a:r>
          </a:p>
          <a:p>
            <a:pPr marL="685800" indent="-514350">
              <a:defRPr/>
            </a:pPr>
            <a:r>
              <a:rPr lang="en-US" sz="3600" dirty="0" smtClean="0">
                <a:effectLst/>
                <a:latin typeface="Trebuchet MS" panose="020B0603020202020204" pitchFamily="34" charset="0"/>
              </a:rPr>
              <a:t>Who is going</a:t>
            </a:r>
          </a:p>
          <a:p>
            <a:pPr marL="685800" indent="-514350">
              <a:defRPr/>
            </a:pPr>
            <a:r>
              <a:rPr lang="en-US" sz="3600" dirty="0" smtClean="0">
                <a:effectLst/>
                <a:latin typeface="Trebuchet MS" panose="020B0603020202020204" pitchFamily="34" charset="0"/>
              </a:rPr>
              <a:t>Itinerary</a:t>
            </a:r>
          </a:p>
          <a:p>
            <a:pPr marL="685800" indent="-514350">
              <a:defRPr/>
            </a:pPr>
            <a:r>
              <a:rPr lang="en-US" sz="3600" dirty="0" smtClean="0">
                <a:effectLst/>
                <a:latin typeface="Trebuchet MS" panose="020B0603020202020204" pitchFamily="34" charset="0"/>
              </a:rPr>
              <a:t>Kit list and essentials</a:t>
            </a:r>
          </a:p>
          <a:p>
            <a:pPr marL="685800" indent="-514350">
              <a:defRPr/>
            </a:pPr>
            <a:r>
              <a:rPr lang="en-US" sz="3600" dirty="0" smtClean="0">
                <a:effectLst/>
                <a:latin typeface="Trebuchet MS" panose="020B0603020202020204" pitchFamily="34" charset="0"/>
              </a:rPr>
              <a:t>Leaving/returning</a:t>
            </a:r>
          </a:p>
          <a:p>
            <a:pPr marL="685800" indent="-514350">
              <a:defRPr/>
            </a:pPr>
            <a:r>
              <a:rPr lang="en-US" sz="3600" dirty="0" smtClean="0">
                <a:effectLst/>
                <a:latin typeface="Trebuchet MS" panose="020B0603020202020204" pitchFamily="34" charset="0"/>
              </a:rPr>
              <a:t>Any Questions</a:t>
            </a:r>
          </a:p>
        </p:txBody>
      </p:sp>
    </p:spTree>
    <p:extLst>
      <p:ext uri="{BB962C8B-B14F-4D97-AF65-F5344CB8AC3E}">
        <p14:creationId xmlns:p14="http://schemas.microsoft.com/office/powerpoint/2010/main" val="125052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3"/>
          <a:stretch/>
        </p:blipFill>
        <p:spPr bwMode="auto">
          <a:xfrm>
            <a:off x="0" y="0"/>
            <a:ext cx="12211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rebuchet MS" panose="020B0603020202020204" pitchFamily="34" charset="0"/>
              </a:rPr>
              <a:t>Kit List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81" y="2714525"/>
            <a:ext cx="11917438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2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3"/>
          <a:stretch/>
        </p:blipFill>
        <p:spPr bwMode="auto">
          <a:xfrm>
            <a:off x="0" y="0"/>
            <a:ext cx="12211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6037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rebuchet MS" panose="020B0603020202020204" pitchFamily="34" charset="0"/>
              </a:rPr>
              <a:t>Leaving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155700"/>
            <a:ext cx="10515600" cy="5562600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Please arrive between 8:00 - 8:15am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40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We will be meeting on the front playground (in the dining hall/music room if wet)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40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Your child should have </a:t>
            </a:r>
            <a:r>
              <a:rPr lang="en-GB" sz="2400" b="1" u="sng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ONE LARGE BAG </a:t>
            </a:r>
            <a:r>
              <a:rPr lang="en-GB" sz="240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for the week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400" b="1" u="sng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ONE SMALL ‘DAY’ BAG </a:t>
            </a:r>
            <a:r>
              <a:rPr lang="en-GB" sz="240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containing: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Packed lunch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Drink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Jumper and coat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400" b="1" i="1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School uniform will </a:t>
            </a:r>
            <a:r>
              <a:rPr lang="en-GB" sz="2400" b="1" i="1" u="sng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not</a:t>
            </a:r>
            <a:r>
              <a:rPr lang="en-GB" sz="2400" b="1" i="1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 be required.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2400" dirty="0" smtClean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3100" b="1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On arrival, please: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en-GB" sz="240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Sign in at registration desk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en-GB" sz="240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Hand in any medication to Mrs Nash 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en-GB" sz="240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Place bags (lunch bag and large bag) against the small wall by the hedge at the front of the playground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</a:pPr>
            <a:r>
              <a:rPr lang="en-GB" sz="240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Nip to the loo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0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3"/>
          <a:stretch/>
        </p:blipFill>
        <p:spPr bwMode="auto">
          <a:xfrm>
            <a:off x="0" y="0"/>
            <a:ext cx="12211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rebuchet MS" panose="020B0603020202020204" pitchFamily="34" charset="0"/>
              </a:rPr>
              <a:t>The Journey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Leaving school at 8.30am 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When ready to depart, children will:</a:t>
            </a:r>
          </a:p>
          <a:p>
            <a:pPr marL="342900" indent="-342900"/>
            <a:r>
              <a:rPr lang="en-GB" sz="240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collect both bags</a:t>
            </a:r>
          </a:p>
          <a:p>
            <a:pPr marL="342900" indent="-342900"/>
            <a:r>
              <a:rPr lang="en-GB" sz="240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line up in classes (final check)</a:t>
            </a:r>
          </a:p>
          <a:p>
            <a:pPr marL="342900" indent="-342900"/>
            <a:r>
              <a:rPr lang="en-GB" sz="240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walk with </a:t>
            </a:r>
            <a:r>
              <a:rPr lang="en-GB" sz="2400" i="1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both</a:t>
            </a:r>
            <a:r>
              <a:rPr lang="en-GB" sz="240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 bags to the coach outside ‘Harry’s’. </a:t>
            </a:r>
          </a:p>
          <a:p>
            <a:pPr marL="342900" indent="-342900"/>
            <a:r>
              <a:rPr lang="en-GB" sz="240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Drop off large bag to be loaded on to coach. KEEP SMALL BAG WITH THEM</a:t>
            </a:r>
            <a:endParaRPr lang="en-US" sz="3200" dirty="0" smtClean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  <a:p>
            <a:pPr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80000"/>
              <a:defRPr/>
            </a:pPr>
            <a:endParaRPr lang="en-US" sz="2400" dirty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  <a:p>
            <a:pPr marL="457200" indent="-457200">
              <a:spcBef>
                <a:spcPct val="20000"/>
              </a:spcBef>
              <a:buSzPct val="80000"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Journey to UKSA by coach to </a:t>
            </a:r>
            <a:r>
              <a:rPr lang="en-US" sz="2400" dirty="0" err="1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Gunwharf</a:t>
            </a:r>
            <a:r>
              <a:rPr lang="en-US" sz="240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 Keys (Toilet Stop)</a:t>
            </a:r>
          </a:p>
          <a:p>
            <a:pPr marL="457200" indent="-457200">
              <a:spcBef>
                <a:spcPct val="20000"/>
              </a:spcBef>
              <a:buSzPct val="80000"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Catch a ‘Jenny Boat’</a:t>
            </a:r>
          </a:p>
          <a:p>
            <a:pPr marL="914400" lvl="2" indent="0">
              <a:spcBef>
                <a:spcPct val="20000"/>
              </a:spcBef>
              <a:buSzPct val="80000"/>
              <a:buNone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An hours trip – early lunch.</a:t>
            </a:r>
          </a:p>
          <a:p>
            <a:pPr marL="457200" indent="-457200">
              <a:spcBef>
                <a:spcPct val="20000"/>
              </a:spcBef>
              <a:buSzPct val="80000"/>
              <a:defRPr/>
            </a:pPr>
            <a:endParaRPr lang="en-US" sz="1400" dirty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  <a:p>
            <a:pPr marL="457200" indent="-457200">
              <a:spcBef>
                <a:spcPct val="20000"/>
              </a:spcBef>
              <a:buSzPct val="80000"/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We will </a:t>
            </a:r>
            <a:r>
              <a:rPr lang="en-US" sz="240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text out to </a:t>
            </a:r>
            <a:r>
              <a:rPr lang="en-US" sz="240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announce arrival</a:t>
            </a:r>
            <a:r>
              <a:rPr lang="en-US" sz="240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.</a:t>
            </a:r>
            <a:endParaRPr lang="en-US" dirty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935" y="992694"/>
            <a:ext cx="3079073" cy="2309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38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3"/>
          <a:stretch/>
        </p:blipFill>
        <p:spPr bwMode="auto">
          <a:xfrm>
            <a:off x="0" y="0"/>
            <a:ext cx="12211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rebuchet MS" panose="020B0603020202020204" pitchFamily="34" charset="0"/>
              </a:rPr>
              <a:t>While we are there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385934" cy="435133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80000"/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Expectations</a:t>
            </a:r>
          </a:p>
          <a:p>
            <a:pPr marL="0" indent="0"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80000"/>
              <a:buNone/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Representing the School – GJS Away</a:t>
            </a:r>
          </a:p>
          <a:p>
            <a:pPr marL="0" indent="0"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80000"/>
              <a:buNone/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Expectations stay the same</a:t>
            </a:r>
          </a:p>
          <a:p>
            <a:pPr marL="0" indent="0"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80000"/>
              <a:buNone/>
              <a:defRPr/>
            </a:pPr>
            <a:endParaRPr lang="en-US" dirty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  <a:p>
            <a:pPr marL="0" indent="0"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80000"/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Wight Points</a:t>
            </a:r>
          </a:p>
          <a:p>
            <a:pPr marL="0" indent="0"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80000"/>
              <a:buNone/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Reward System while we are away</a:t>
            </a:r>
          </a:p>
          <a:p>
            <a:pPr marL="0" indent="0"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80000"/>
              <a:buNone/>
              <a:defRPr/>
            </a:pPr>
            <a:endParaRPr lang="en-US" dirty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  <a:p>
            <a:pPr marL="0" indent="0"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80000"/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Prizes for</a:t>
            </a:r>
          </a:p>
          <a:p>
            <a:pPr marL="0" indent="0"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80000"/>
              <a:buNone/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Top 3 Wight Points</a:t>
            </a:r>
          </a:p>
          <a:p>
            <a:pPr marL="0" indent="0"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80000"/>
              <a:buNone/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Dorm Inspections</a:t>
            </a:r>
            <a:r>
              <a:rPr lang="en-US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!</a:t>
            </a:r>
            <a:endParaRPr lang="en-US" dirty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6" name="Picture 2" descr="Image result for points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50" y="2307648"/>
            <a:ext cx="3082950" cy="307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52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3"/>
          <a:stretch/>
        </p:blipFill>
        <p:spPr bwMode="auto">
          <a:xfrm>
            <a:off x="0" y="0"/>
            <a:ext cx="12211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rebuchet MS" panose="020B0603020202020204" pitchFamily="34" charset="0"/>
              </a:rPr>
              <a:t>Returning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0275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444500" indent="-444500">
              <a:lnSpc>
                <a:spcPct val="110000"/>
              </a:lnSpc>
              <a:spcBef>
                <a:spcPts val="0"/>
              </a:spcBef>
            </a:pPr>
            <a:r>
              <a:rPr lang="en-GB" sz="360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Estimated time of return: 3:30pm in the Front Playground of the school.</a:t>
            </a:r>
          </a:p>
          <a:p>
            <a:pPr marL="444500" indent="-444500">
              <a:lnSpc>
                <a:spcPct val="110000"/>
              </a:lnSpc>
              <a:spcBef>
                <a:spcPts val="0"/>
              </a:spcBef>
            </a:pPr>
            <a:r>
              <a:rPr lang="en-GB" sz="360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Please check </a:t>
            </a:r>
            <a:r>
              <a:rPr lang="en-GB" sz="3600" dirty="0" err="1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Parentmail</a:t>
            </a:r>
            <a:r>
              <a:rPr lang="en-GB" sz="360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/texts regularly in case of changes.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3600" dirty="0" smtClean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b="1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WHEN </a:t>
            </a:r>
            <a:r>
              <a:rPr lang="en-GB" b="1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COLLECTING YOUR CHILD FROM THE PLAYGROUND ON THE FRIDAY, PLEASE SIGN OUT WITH YOUR CLASS TEACHER SO WE KNOW EVERYONE HAS GONE HOME SAFELY</a:t>
            </a:r>
            <a:r>
              <a:rPr lang="en-GB" b="1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b="1" dirty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bg1">
                  <a:lumMod val="75000"/>
                </a:schemeClr>
              </a:buClr>
              <a:buNone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For </a:t>
            </a: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a </a:t>
            </a:r>
            <a:r>
              <a:rPr lang="en-US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quicker </a:t>
            </a: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exit: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bg1">
                  <a:lumMod val="75000"/>
                </a:schemeClr>
              </a:buClr>
              <a:buNone/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Help to get cases off the coach and line them up by the wall in the playground.</a:t>
            </a:r>
          </a:p>
          <a:p>
            <a:pPr marL="0" indent="0">
              <a:buNone/>
            </a:pPr>
            <a:endParaRPr lang="en-GB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9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3"/>
          <a:stretch/>
        </p:blipFill>
        <p:spPr bwMode="auto">
          <a:xfrm>
            <a:off x="0" y="0"/>
            <a:ext cx="12211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rebuchet MS" panose="020B0603020202020204" pitchFamily="34" charset="0"/>
              </a:rPr>
              <a:t>Reminder - forms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5188" y="1557338"/>
            <a:ext cx="8064500" cy="190872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ysClr val="windowText" lastClr="000000"/>
                </a:solidFill>
                <a:effectLst/>
                <a:latin typeface="Trebuchet MS" panose="020B0603020202020204" pitchFamily="34" charset="0"/>
              </a:rPr>
              <a:t>Medical forms and provision of medicines</a:t>
            </a:r>
          </a:p>
          <a:p>
            <a:pPr eaLnBrk="1" hangingPunct="1"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ysClr val="windowText" lastClr="000000"/>
                </a:solidFill>
                <a:effectLst/>
                <a:latin typeface="Trebuchet MS" panose="020B0603020202020204" pitchFamily="34" charset="0"/>
              </a:rPr>
              <a:t>Emergency contacts</a:t>
            </a:r>
          </a:p>
          <a:p>
            <a:pPr eaLnBrk="1" hangingPunct="1"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ysClr val="windowText" lastClr="000000"/>
                </a:solidFill>
                <a:effectLst/>
                <a:latin typeface="Trebuchet MS" panose="020B0603020202020204" pitchFamily="34" charset="0"/>
              </a:rPr>
              <a:t>Dietary requirements</a:t>
            </a:r>
          </a:p>
          <a:p>
            <a:pPr eaLnBrk="1" hangingPunct="1"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ysClr val="windowText" lastClr="000000"/>
              </a:solidFill>
              <a:effectLst/>
            </a:endParaRPr>
          </a:p>
        </p:txBody>
      </p:sp>
      <p:pic>
        <p:nvPicPr>
          <p:cNvPr id="9220" name="Picture 4" descr="uks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9936" y="5589240"/>
            <a:ext cx="1428750" cy="97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3036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3"/>
          <a:stretch/>
        </p:blipFill>
        <p:spPr bwMode="auto">
          <a:xfrm>
            <a:off x="0" y="0"/>
            <a:ext cx="12211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rebuchet MS" panose="020B0603020202020204" pitchFamily="34" charset="0"/>
              </a:rPr>
              <a:t>Any Questions?</a:t>
            </a:r>
          </a:p>
        </p:txBody>
      </p:sp>
      <p:sp>
        <p:nvSpPr>
          <p:cNvPr id="14343" name="Rectangle 3"/>
          <p:cNvSpPr>
            <a:spLocks noChangeArrowheads="1"/>
          </p:cNvSpPr>
          <p:nvPr/>
        </p:nvSpPr>
        <p:spPr bwMode="auto">
          <a:xfrm>
            <a:off x="1703389" y="5300663"/>
            <a:ext cx="5832475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166398" bIns="50800" anchor="ctr"/>
          <a:lstStyle/>
          <a:p>
            <a:pPr marL="57150" algn="ctr">
              <a:defRPr/>
            </a:pPr>
            <a:endParaRPr lang="en-GB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339" y="1500734"/>
            <a:ext cx="5963985" cy="44729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0796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3"/>
          <a:stretch/>
        </p:blipFill>
        <p:spPr bwMode="auto">
          <a:xfrm>
            <a:off x="-19050" y="0"/>
            <a:ext cx="12211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Why we are going?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To develop teamwork skills with a range of different people in different situations.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To raise self esteem through challenging activities.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To promote the principles of outdoor education.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To promote health and fitness.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To develop safety awareness and equip children to </a:t>
            </a:r>
            <a:r>
              <a:rPr lang="en-US" dirty="0" err="1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recognise</a:t>
            </a: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 risk.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To enjoy a memorable experience.</a:t>
            </a:r>
          </a:p>
        </p:txBody>
      </p:sp>
    </p:spTree>
    <p:extLst>
      <p:ext uri="{BB962C8B-B14F-4D97-AF65-F5344CB8AC3E}">
        <p14:creationId xmlns:p14="http://schemas.microsoft.com/office/powerpoint/2010/main" val="97568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3"/>
          <a:stretch/>
        </p:blipFill>
        <p:spPr bwMode="auto">
          <a:xfrm>
            <a:off x="-19050" y="0"/>
            <a:ext cx="12211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rebuchet MS" panose="020B0603020202020204" pitchFamily="34" charset="0"/>
              </a:rPr>
              <a:t>Where are we going?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1" t="21032" r="16893" b="12302"/>
          <a:stretch/>
        </p:blipFill>
        <p:spPr bwMode="auto">
          <a:xfrm>
            <a:off x="1970151" y="1556793"/>
            <a:ext cx="8250360" cy="480436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167340" y="1988840"/>
            <a:ext cx="360709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26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3"/>
          <a:stretch/>
        </p:blipFill>
        <p:spPr bwMode="auto">
          <a:xfrm>
            <a:off x="-19050" y="0"/>
            <a:ext cx="12211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rebuchet MS" panose="020B0603020202020204" pitchFamily="34" charset="0"/>
              </a:rPr>
              <a:t>UKSA Centre</a:t>
            </a:r>
          </a:p>
        </p:txBody>
      </p:sp>
      <p:sp>
        <p:nvSpPr>
          <p:cNvPr id="4" name="Oval 3"/>
          <p:cNvSpPr/>
          <p:nvPr/>
        </p:nvSpPr>
        <p:spPr>
          <a:xfrm>
            <a:off x="6167340" y="1988840"/>
            <a:ext cx="360709" cy="36004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9" t="22420" r="9085" b="6250"/>
          <a:stretch/>
        </p:blipFill>
        <p:spPr bwMode="auto">
          <a:xfrm>
            <a:off x="1815144" y="1623197"/>
            <a:ext cx="8601337" cy="4635953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2207568" y="2168860"/>
            <a:ext cx="5400600" cy="3528392"/>
            <a:chOff x="683568" y="2168860"/>
            <a:chExt cx="5400600" cy="3528392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683568" y="2168860"/>
              <a:ext cx="2880320" cy="18002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475656" y="5157192"/>
              <a:ext cx="2232248" cy="54006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687016" y="2348880"/>
              <a:ext cx="788640" cy="334837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563888" y="2168860"/>
              <a:ext cx="144016" cy="54006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707904" y="2708920"/>
              <a:ext cx="2376264" cy="0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876528" y="2708920"/>
              <a:ext cx="207640" cy="2232248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3707904" y="4941168"/>
              <a:ext cx="2168624" cy="216024"/>
            </a:xfrm>
            <a:prstGeom prst="line">
              <a:avLst/>
            </a:prstGeom>
            <a:ln w="762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97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3"/>
          <a:stretch/>
        </p:blipFill>
        <p:spPr bwMode="auto">
          <a:xfrm>
            <a:off x="-19050" y="0"/>
            <a:ext cx="12211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rebuchet MS" panose="020B0603020202020204" pitchFamily="34" charset="0"/>
              </a:rPr>
              <a:t>UKSA Centre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0" indent="0" algn="ctr">
              <a:buClr>
                <a:schemeClr val="bg1"/>
              </a:buClr>
              <a:buNone/>
              <a:defRPr/>
            </a:pPr>
            <a:r>
              <a:rPr lang="en-US" sz="1800" b="1" i="1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Supporting, empowering and educating young people by introducing them to the fun, challenge and rewards of residential water sports.</a:t>
            </a:r>
          </a:p>
          <a:p>
            <a:pPr marL="0" indent="0" algn="ctr">
              <a:buClr>
                <a:schemeClr val="bg1"/>
              </a:buClr>
              <a:buNone/>
              <a:defRPr/>
            </a:pPr>
            <a:endParaRPr lang="en-US" sz="1800" b="1" i="1" dirty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Well </a:t>
            </a:r>
            <a:r>
              <a:rPr lang="en-US" dirty="0" err="1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organised</a:t>
            </a: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 trip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Accommodation right by the water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Trained Instructors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Food – options, options, options…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A fitting beginning to life in Year 6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www.uksa.org</a:t>
            </a:r>
          </a:p>
          <a:p>
            <a:pPr eaLnBrk="1" hangingPunct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sysClr val="windowText" lastClr="000000"/>
              </a:solidFill>
            </a:endParaRPr>
          </a:p>
          <a:p>
            <a:pPr lvl="2" eaLnBrk="1" hangingPunct="1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2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3"/>
          <a:stretch/>
        </p:blipFill>
        <p:spPr bwMode="auto">
          <a:xfrm>
            <a:off x="-19050" y="0"/>
            <a:ext cx="12211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rebuchet MS" panose="020B0603020202020204" pitchFamily="34" charset="0"/>
              </a:rPr>
              <a:t>Accommodation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946399"/>
            <a:ext cx="10515600" cy="3230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3600" dirty="0" smtClean="0">
                <a:solidFill>
                  <a:sysClr val="windowText" lastClr="000000"/>
                </a:solidFill>
                <a:effectLst/>
                <a:latin typeface="Trebuchet MS" panose="020B0603020202020204" pitchFamily="34" charset="0"/>
              </a:rPr>
              <a:t>Children </a:t>
            </a:r>
            <a:r>
              <a:rPr lang="en-GB" sz="3600" dirty="0">
                <a:solidFill>
                  <a:sysClr val="windowText" lastClr="000000"/>
                </a:solidFill>
                <a:effectLst/>
                <a:latin typeface="Trebuchet MS" panose="020B0603020202020204" pitchFamily="34" charset="0"/>
              </a:rPr>
              <a:t>sleep in rooms of </a:t>
            </a:r>
            <a:r>
              <a:rPr lang="en-GB" sz="3600" dirty="0" smtClean="0">
                <a:solidFill>
                  <a:sysClr val="windowText" lastClr="000000"/>
                </a:solidFill>
                <a:effectLst/>
                <a:latin typeface="Trebuchet MS" panose="020B0603020202020204" pitchFamily="34" charset="0"/>
              </a:rPr>
              <a:t>6-8</a:t>
            </a:r>
            <a:endParaRPr lang="en-GB" sz="3600" dirty="0">
              <a:solidFill>
                <a:sysClr val="windowText" lastClr="000000"/>
              </a:solidFill>
              <a:effectLst/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3600" dirty="0">
                <a:solidFill>
                  <a:sysClr val="windowText" lastClr="000000"/>
                </a:solidFill>
                <a:effectLst/>
                <a:latin typeface="Trebuchet MS" panose="020B0603020202020204" pitchFamily="34" charset="0"/>
              </a:rPr>
              <a:t>Rooms are allocated based on friendship </a:t>
            </a:r>
            <a:r>
              <a:rPr lang="en-GB" sz="3600" dirty="0" smtClean="0">
                <a:solidFill>
                  <a:sysClr val="windowText" lastClr="000000"/>
                </a:solidFill>
                <a:effectLst/>
                <a:latin typeface="Trebuchet MS" panose="020B0603020202020204" pitchFamily="34" charset="0"/>
              </a:rPr>
              <a:t>groups - September</a:t>
            </a:r>
            <a:endParaRPr lang="en-GB" sz="3600" dirty="0">
              <a:solidFill>
                <a:sysClr val="windowText" lastClr="000000"/>
              </a:solidFill>
              <a:effectLst/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3600" dirty="0">
                <a:solidFill>
                  <a:sysClr val="windowText" lastClr="000000"/>
                </a:solidFill>
                <a:effectLst/>
                <a:latin typeface="Trebuchet MS" panose="020B0603020202020204" pitchFamily="34" charset="0"/>
              </a:rPr>
              <a:t>Separate girls and </a:t>
            </a:r>
            <a:r>
              <a:rPr lang="en-GB" sz="3600" dirty="0" smtClean="0">
                <a:solidFill>
                  <a:sysClr val="windowText" lastClr="000000"/>
                </a:solidFill>
                <a:effectLst/>
                <a:latin typeface="Trebuchet MS" panose="020B0603020202020204" pitchFamily="34" charset="0"/>
              </a:rPr>
              <a:t>boys rooms</a:t>
            </a:r>
            <a:endParaRPr lang="en-GB" sz="3600" dirty="0">
              <a:solidFill>
                <a:sysClr val="windowText" lastClr="000000"/>
              </a:solidFill>
              <a:effectLst/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3600" dirty="0">
                <a:solidFill>
                  <a:sysClr val="windowText" lastClr="000000"/>
                </a:solidFill>
                <a:effectLst/>
                <a:latin typeface="Trebuchet MS" panose="020B0603020202020204" pitchFamily="34" charset="0"/>
              </a:rPr>
              <a:t>Staff are situated </a:t>
            </a:r>
            <a:r>
              <a:rPr lang="en-GB" sz="3600" dirty="0" smtClean="0">
                <a:solidFill>
                  <a:sysClr val="windowText" lastClr="000000"/>
                </a:solidFill>
                <a:effectLst/>
                <a:latin typeface="Trebuchet MS" panose="020B0603020202020204" pitchFamily="34" charset="0"/>
              </a:rPr>
              <a:t>in the same corridors</a:t>
            </a:r>
            <a:endParaRPr lang="en-US" sz="3600" dirty="0" smtClean="0">
              <a:solidFill>
                <a:sysClr val="windowText" lastClr="000000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637" y="1027906"/>
            <a:ext cx="2784309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7429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3"/>
          <a:stretch/>
        </p:blipFill>
        <p:spPr bwMode="auto">
          <a:xfrm>
            <a:off x="-19050" y="0"/>
            <a:ext cx="12211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rebuchet MS" panose="020B0603020202020204" pitchFamily="34" charset="0"/>
              </a:rPr>
              <a:t>Who is going?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4"/>
            <a:ext cx="10515600" cy="446087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0" indent="0" algn="ctr">
              <a:buClr>
                <a:schemeClr val="bg1"/>
              </a:buClr>
              <a:buNone/>
              <a:defRPr/>
            </a:pPr>
            <a:r>
              <a:rPr lang="en-GB" b="1" dirty="0" smtClean="0">
                <a:solidFill>
                  <a:sysClr val="windowText" lastClr="000000"/>
                </a:solidFill>
                <a:effectLst/>
                <a:latin typeface="Trebuchet MS" panose="020B0603020202020204" pitchFamily="34" charset="0"/>
              </a:rPr>
              <a:t>CHILDREN:</a:t>
            </a:r>
          </a:p>
          <a:p>
            <a:pPr marL="0" indent="0" algn="ctr">
              <a:buClr>
                <a:schemeClr val="bg1"/>
              </a:buClr>
              <a:buNone/>
              <a:defRPr/>
            </a:pPr>
            <a:endParaRPr lang="en-GB" sz="2000" dirty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  <a:p>
            <a:pPr marL="0" indent="0" algn="ctr">
              <a:buClr>
                <a:schemeClr val="bg1"/>
              </a:buClr>
              <a:buNone/>
              <a:defRPr/>
            </a:pPr>
            <a:r>
              <a:rPr lang="en-GB" dirty="0" smtClean="0">
                <a:solidFill>
                  <a:sysClr val="windowText" lastClr="000000"/>
                </a:solidFill>
                <a:effectLst/>
                <a:latin typeface="Trebuchet MS" panose="020B0603020202020204" pitchFamily="34" charset="0"/>
              </a:rPr>
              <a:t>Mr </a:t>
            </a:r>
            <a:r>
              <a:rPr lang="en-GB" dirty="0">
                <a:solidFill>
                  <a:sysClr val="windowText" lastClr="000000"/>
                </a:solidFill>
                <a:effectLst/>
                <a:latin typeface="Trebuchet MS" panose="020B0603020202020204" pitchFamily="34" charset="0"/>
              </a:rPr>
              <a:t>Jonathan </a:t>
            </a:r>
            <a:r>
              <a:rPr lang="en-GB" dirty="0" smtClean="0">
                <a:solidFill>
                  <a:sysClr val="windowText" lastClr="000000"/>
                </a:solidFill>
                <a:effectLst/>
                <a:latin typeface="Trebuchet MS" panose="020B0603020202020204" pitchFamily="34" charset="0"/>
              </a:rPr>
              <a:t>Poole (Trip leader)</a:t>
            </a:r>
            <a:endParaRPr lang="en-GB" dirty="0">
              <a:solidFill>
                <a:sysClr val="windowText" lastClr="000000"/>
              </a:solidFill>
              <a:effectLst/>
              <a:latin typeface="Trebuchet MS" panose="020B0603020202020204" pitchFamily="34" charset="0"/>
            </a:endParaRPr>
          </a:p>
          <a:p>
            <a:pPr marL="0" indent="0" algn="ctr">
              <a:buClr>
                <a:schemeClr val="bg1"/>
              </a:buClr>
              <a:buNone/>
              <a:defRPr/>
            </a:pPr>
            <a:r>
              <a:rPr lang="en-GB" dirty="0" smtClean="0">
                <a:solidFill>
                  <a:sysClr val="windowText" lastClr="000000"/>
                </a:solidFill>
                <a:effectLst/>
                <a:latin typeface="Trebuchet MS" panose="020B0603020202020204" pitchFamily="34" charset="0"/>
              </a:rPr>
              <a:t>Miss Holcombe</a:t>
            </a:r>
          </a:p>
          <a:p>
            <a:pPr marL="0" indent="0" algn="ctr">
              <a:buClr>
                <a:schemeClr val="bg1"/>
              </a:buClr>
              <a:buNone/>
              <a:defRPr/>
            </a:pPr>
            <a:r>
              <a:rPr lang="en-GB" dirty="0" smtClean="0">
                <a:solidFill>
                  <a:sysClr val="windowText" lastClr="000000"/>
                </a:solidFill>
                <a:effectLst/>
                <a:latin typeface="Trebuchet MS" panose="020B0603020202020204" pitchFamily="34" charset="0"/>
              </a:rPr>
              <a:t>Mrs Jan Nash (Medical)</a:t>
            </a:r>
          </a:p>
          <a:p>
            <a:pPr marL="0" indent="0" algn="ctr">
              <a:buClr>
                <a:schemeClr val="bg1"/>
              </a:buClr>
              <a:buNone/>
              <a:defRPr/>
            </a:pPr>
            <a:r>
              <a:rPr lang="en-GB" dirty="0" smtClean="0">
                <a:solidFill>
                  <a:sysClr val="windowText" lastClr="000000"/>
                </a:solidFill>
                <a:effectLst/>
                <a:latin typeface="Trebuchet MS" panose="020B0603020202020204" pitchFamily="34" charset="0"/>
              </a:rPr>
              <a:t>Mrs Katherine </a:t>
            </a:r>
            <a:r>
              <a:rPr lang="en-GB" dirty="0" err="1" smtClean="0">
                <a:solidFill>
                  <a:sysClr val="windowText" lastClr="000000"/>
                </a:solidFill>
                <a:effectLst/>
                <a:latin typeface="Trebuchet MS" panose="020B0603020202020204" pitchFamily="34" charset="0"/>
              </a:rPr>
              <a:t>Frogley</a:t>
            </a:r>
            <a:endParaRPr lang="en-GB" dirty="0" smtClean="0">
              <a:solidFill>
                <a:sysClr val="windowText" lastClr="000000"/>
              </a:solidFill>
              <a:effectLst/>
              <a:latin typeface="Trebuchet MS" panose="020B0603020202020204" pitchFamily="34" charset="0"/>
            </a:endParaRPr>
          </a:p>
          <a:p>
            <a:pPr marL="0" indent="0" algn="ctr">
              <a:buClr>
                <a:schemeClr val="bg1"/>
              </a:buClr>
              <a:buNone/>
              <a:defRPr/>
            </a:pPr>
            <a:r>
              <a:rPr lang="en-GB" dirty="0" smtClean="0">
                <a:solidFill>
                  <a:sysClr val="windowText" lastClr="000000"/>
                </a:solidFill>
                <a:effectLst/>
                <a:latin typeface="Trebuchet MS" panose="020B0603020202020204" pitchFamily="34" charset="0"/>
              </a:rPr>
              <a:t>Mrs </a:t>
            </a:r>
            <a:r>
              <a:rPr lang="en-GB" dirty="0" err="1" smtClean="0">
                <a:solidFill>
                  <a:sysClr val="windowText" lastClr="000000"/>
                </a:solidFill>
                <a:effectLst/>
                <a:latin typeface="Trebuchet MS" panose="020B0603020202020204" pitchFamily="34" charset="0"/>
              </a:rPr>
              <a:t>Katey</a:t>
            </a:r>
            <a:r>
              <a:rPr lang="en-GB" dirty="0" smtClean="0">
                <a:solidFill>
                  <a:sysClr val="windowText" lastClr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dirty="0" err="1" smtClean="0">
                <a:solidFill>
                  <a:sysClr val="windowText" lastClr="000000"/>
                </a:solidFill>
                <a:effectLst/>
                <a:latin typeface="Trebuchet MS" panose="020B0603020202020204" pitchFamily="34" charset="0"/>
              </a:rPr>
              <a:t>Ayshford</a:t>
            </a:r>
            <a:endParaRPr lang="en-GB" dirty="0" smtClean="0">
              <a:solidFill>
                <a:sysClr val="windowText" lastClr="000000"/>
              </a:solidFill>
              <a:effectLst/>
              <a:latin typeface="Trebuchet MS" panose="020B0603020202020204" pitchFamily="34" charset="0"/>
            </a:endParaRPr>
          </a:p>
          <a:p>
            <a:pPr marL="0" indent="0" algn="ctr">
              <a:buClr>
                <a:schemeClr val="bg1"/>
              </a:buClr>
              <a:buNone/>
              <a:defRPr/>
            </a:pPr>
            <a:r>
              <a:rPr lang="en-GB" dirty="0" smtClean="0">
                <a:solidFill>
                  <a:sysClr val="windowText" lastClr="000000"/>
                </a:solidFill>
                <a:effectLst/>
                <a:latin typeface="Trebuchet MS" panose="020B0603020202020204" pitchFamily="34" charset="0"/>
              </a:rPr>
              <a:t>Mr Adam Samson (Deputy trip leader)</a:t>
            </a:r>
            <a:endParaRPr lang="en-GB" dirty="0" smtClean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82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3"/>
          <a:stretch/>
        </p:blipFill>
        <p:spPr bwMode="auto">
          <a:xfrm>
            <a:off x="-19050" y="0"/>
            <a:ext cx="12211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rebuchet MS" panose="020B0603020202020204" pitchFamily="34" charset="0"/>
              </a:rPr>
              <a:t>Groupings</a:t>
            </a:r>
            <a:endParaRPr lang="en-GB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399"/>
            <a:ext cx="10515600" cy="373856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ysClr val="windowText" lastClr="000000"/>
                </a:solidFill>
                <a:effectLst/>
              </a:rPr>
              <a:t>Children will be put into 2 </a:t>
            </a:r>
            <a:r>
              <a:rPr lang="en-GB" sz="3600" b="1" dirty="0" smtClean="0">
                <a:solidFill>
                  <a:sysClr val="windowText" lastClr="000000"/>
                </a:solidFill>
                <a:effectLst/>
              </a:rPr>
              <a:t>groups:</a:t>
            </a:r>
            <a:endParaRPr lang="en-GB" sz="3600" b="1" dirty="0">
              <a:solidFill>
                <a:sysClr val="windowText" lastClr="000000"/>
              </a:solidFill>
              <a:effectLst/>
            </a:endParaRPr>
          </a:p>
          <a:p>
            <a:pPr marL="0" indent="0">
              <a:buNone/>
            </a:pPr>
            <a:r>
              <a:rPr lang="en-GB" sz="3600" dirty="0" smtClean="0">
                <a:solidFill>
                  <a:sysClr val="windowText" lastClr="000000"/>
                </a:solidFill>
                <a:effectLst/>
              </a:rPr>
              <a:t>1. Activity </a:t>
            </a:r>
            <a:r>
              <a:rPr lang="en-GB" sz="3600" dirty="0">
                <a:solidFill>
                  <a:sysClr val="windowText" lastClr="000000"/>
                </a:solidFill>
                <a:effectLst/>
              </a:rPr>
              <a:t>Group</a:t>
            </a:r>
          </a:p>
          <a:p>
            <a:pPr marL="0" indent="0">
              <a:buNone/>
            </a:pPr>
            <a:r>
              <a:rPr lang="en-GB" sz="3600" dirty="0" smtClean="0">
                <a:solidFill>
                  <a:sysClr val="windowText" lastClr="000000"/>
                </a:solidFill>
                <a:effectLst/>
              </a:rPr>
              <a:t>2. Dorm </a:t>
            </a:r>
            <a:r>
              <a:rPr lang="en-GB" sz="3600" dirty="0">
                <a:solidFill>
                  <a:sysClr val="windowText" lastClr="000000"/>
                </a:solidFill>
                <a:effectLst/>
              </a:rPr>
              <a:t>Group (children to be with at least one of their chosen </a:t>
            </a:r>
            <a:r>
              <a:rPr lang="en-GB" sz="3600">
                <a:solidFill>
                  <a:sysClr val="windowText" lastClr="000000"/>
                </a:solidFill>
                <a:effectLst/>
              </a:rPr>
              <a:t>friends </a:t>
            </a:r>
            <a:r>
              <a:rPr lang="en-GB" sz="3600" smtClean="0">
                <a:solidFill>
                  <a:sysClr val="windowText" lastClr="000000"/>
                </a:solidFill>
                <a:effectLst/>
              </a:rPr>
              <a:t>– Bump Up Day)</a:t>
            </a:r>
            <a:endParaRPr lang="en-GB" sz="3600" dirty="0" smtClean="0">
              <a:solidFill>
                <a:sysClr val="windowText" lastClr="000000"/>
              </a:solidFill>
              <a:effectLst/>
            </a:endParaRPr>
          </a:p>
          <a:p>
            <a:pPr marL="0" indent="0">
              <a:buNone/>
            </a:pPr>
            <a:endParaRPr lang="en-GB" sz="3600" dirty="0">
              <a:solidFill>
                <a:sysClr val="windowText" lastClr="000000"/>
              </a:solidFill>
              <a:effectLst/>
            </a:endParaRPr>
          </a:p>
          <a:p>
            <a:pPr marL="0" indent="0">
              <a:buNone/>
            </a:pPr>
            <a:r>
              <a:rPr lang="en-GB" sz="3600" b="1" dirty="0" smtClean="0">
                <a:solidFill>
                  <a:sysClr val="windowText" lastClr="000000"/>
                </a:solidFill>
                <a:effectLst/>
              </a:rPr>
              <a:t>All other times they can be with who like.</a:t>
            </a:r>
            <a:endParaRPr lang="en-GB" sz="3600" b="1" dirty="0">
              <a:solidFill>
                <a:sysClr val="windowText" lastClr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506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801</Words>
  <Application>Microsoft Office PowerPoint</Application>
  <PresentationFormat>Widescreen</PresentationFormat>
  <Paragraphs>209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Trebuchet MS</vt:lpstr>
      <vt:lpstr>Office Theme</vt:lpstr>
      <vt:lpstr>Year 6 Residential - UKSA</vt:lpstr>
      <vt:lpstr>Purpose of the Evening</vt:lpstr>
      <vt:lpstr>Why we are going?</vt:lpstr>
      <vt:lpstr>Where are we going?</vt:lpstr>
      <vt:lpstr>UKSA Centre</vt:lpstr>
      <vt:lpstr>UKSA Centre</vt:lpstr>
      <vt:lpstr>Accommodation</vt:lpstr>
      <vt:lpstr>Who is going?</vt:lpstr>
      <vt:lpstr>Groupings</vt:lpstr>
      <vt:lpstr>Timetable</vt:lpstr>
      <vt:lpstr>Activities</vt:lpstr>
      <vt:lpstr>Activities</vt:lpstr>
      <vt:lpstr>Activities</vt:lpstr>
      <vt:lpstr>Activities</vt:lpstr>
      <vt:lpstr>Activities</vt:lpstr>
      <vt:lpstr>Kit List</vt:lpstr>
      <vt:lpstr>Kit List</vt:lpstr>
      <vt:lpstr>Kit List</vt:lpstr>
      <vt:lpstr>Kit List</vt:lpstr>
      <vt:lpstr>Kit List</vt:lpstr>
      <vt:lpstr>Leaving</vt:lpstr>
      <vt:lpstr>The Journey</vt:lpstr>
      <vt:lpstr>While we are there</vt:lpstr>
      <vt:lpstr>Returning</vt:lpstr>
      <vt:lpstr>Reminder - forms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Residential - UKSA</dc:title>
  <dc:creator>Jonathan Poole</dc:creator>
  <cp:lastModifiedBy>Jonathan Poole</cp:lastModifiedBy>
  <cp:revision>11</cp:revision>
  <dcterms:created xsi:type="dcterms:W3CDTF">2019-06-25T10:31:08Z</dcterms:created>
  <dcterms:modified xsi:type="dcterms:W3CDTF">2019-06-25T12:07:21Z</dcterms:modified>
</cp:coreProperties>
</file>