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9" r:id="rId5"/>
    <p:sldId id="258" r:id="rId6"/>
    <p:sldId id="265" r:id="rId7"/>
    <p:sldId id="266" r:id="rId8"/>
    <p:sldId id="275" r:id="rId9"/>
    <p:sldId id="260" r:id="rId10"/>
    <p:sldId id="264" r:id="rId11"/>
    <p:sldId id="261" r:id="rId12"/>
    <p:sldId id="267" r:id="rId13"/>
    <p:sldId id="263" r:id="rId14"/>
    <p:sldId id="268" r:id="rId15"/>
    <p:sldId id="271" r:id="rId16"/>
    <p:sldId id="270" r:id="rId17"/>
    <p:sldId id="272" r:id="rId18"/>
    <p:sldId id="273" r:id="rId19"/>
    <p:sldId id="274" r:id="rId20"/>
    <p:sldId id="277" r:id="rId21"/>
    <p:sldId id="278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1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16133"/>
            <a:ext cx="3505200" cy="173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031357"/>
            <a:ext cx="3313355" cy="12766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3315810"/>
            <a:ext cx="3309803" cy="9454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137621"/>
            <a:ext cx="2133600" cy="563236"/>
          </a:xfrm>
        </p:spPr>
        <p:txBody>
          <a:bodyPr anchor="b"/>
          <a:lstStyle>
            <a:lvl1pPr algn="l">
              <a:defRPr sz="2400"/>
            </a:lvl1pPr>
          </a:lstStyle>
          <a:p>
            <a:fld id="{493CB889-5E97-458F-8516-9FFA077F8821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289975"/>
            <a:ext cx="2831592" cy="27384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4289975"/>
            <a:ext cx="643666" cy="27384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48B4750-9212-4305-A76B-446995143490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B889-5E97-458F-8516-9FFA077F8821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750-9212-4305-A76B-4469951434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772610"/>
            <a:ext cx="1484453" cy="358525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772610"/>
            <a:ext cx="5423704" cy="35852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B889-5E97-458F-8516-9FFA077F8821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750-9212-4305-A76B-4469951434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B889-5E97-458F-8516-9FFA077F8821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750-9212-4305-A76B-4469951434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175622"/>
            <a:ext cx="6637468" cy="1021556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3200400"/>
            <a:ext cx="6637467" cy="114031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B889-5E97-458F-8516-9FFA077F8821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750-9212-4305-A76B-4469951434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B889-5E97-458F-8516-9FFA077F8821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750-9212-4305-A76B-44699514349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735074"/>
            <a:ext cx="3419856" cy="26197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35073"/>
            <a:ext cx="3419856" cy="26197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737007"/>
            <a:ext cx="305714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1737007"/>
            <a:ext cx="3055717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B889-5E97-458F-8516-9FFA077F8821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750-9212-4305-A76B-4469951434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B889-5E97-458F-8516-9FFA077F8821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750-9212-4305-A76B-4469951434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B889-5E97-458F-8516-9FFA077F8821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750-9212-4305-A76B-4469951434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B889-5E97-458F-8516-9FFA077F8821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750-9212-4305-A76B-446995143490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642395"/>
            <a:ext cx="3090440" cy="386305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1993076"/>
            <a:ext cx="3304572" cy="109736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102746"/>
            <a:ext cx="3298784" cy="113842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1995678"/>
            <a:ext cx="3300984" cy="109728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520346"/>
            <a:ext cx="3359623" cy="4101084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3099816"/>
            <a:ext cx="3300573" cy="1139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B889-5E97-458F-8516-9FFA077F8821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750-9212-4305-A76B-4469951434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rgbClr val="008000"/>
            </a:gs>
            <a:gs pos="100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51435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50116"/>
            <a:ext cx="8229600" cy="463923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16133"/>
            <a:ext cx="3679116" cy="5244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770748"/>
            <a:ext cx="7024744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3" y="1742739"/>
            <a:ext cx="6777317" cy="263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93CB889-5E97-458F-8516-9FFA077F8821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48B4750-9212-4305-A76B-44699514349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dn.images.express.co.uk/img/dynamic/1/590x/Girl-at-school-during-exam-5607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167"/>
            <a:ext cx="9144000" cy="542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51870"/>
            <a:ext cx="7772400" cy="134761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sz="6000" dirty="0" smtClean="0">
                <a:solidFill>
                  <a:srgbClr val="008000"/>
                </a:solidFill>
                <a:latin typeface="Trebuchet MS" panose="020B0603020202020204" pitchFamily="34" charset="0"/>
              </a:rPr>
              <a:t>End of Key Stage SATs</a:t>
            </a:r>
            <a:br>
              <a:rPr lang="en-GB" sz="6000" dirty="0" smtClean="0">
                <a:solidFill>
                  <a:srgbClr val="008000"/>
                </a:solidFill>
                <a:latin typeface="Trebuchet MS" panose="020B0603020202020204" pitchFamily="34" charset="0"/>
              </a:rPr>
            </a:br>
            <a:r>
              <a:rPr lang="en-GB" sz="2700" dirty="0">
                <a:solidFill>
                  <a:srgbClr val="008000"/>
                </a:solidFill>
                <a:latin typeface="Trebuchet MS" panose="020B0603020202020204" pitchFamily="34" charset="0"/>
              </a:rPr>
              <a:t>Information </a:t>
            </a:r>
            <a:r>
              <a:rPr lang="en-GB" sz="2700" dirty="0" smtClean="0">
                <a:solidFill>
                  <a:srgbClr val="008000"/>
                </a:solidFill>
                <a:latin typeface="Trebuchet MS" panose="020B0603020202020204" pitchFamily="34" charset="0"/>
              </a:rPr>
              <a:t>Afternoon</a:t>
            </a:r>
            <a:endParaRPr lang="en-GB" dirty="0">
              <a:solidFill>
                <a:srgbClr val="008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44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4" t="15234" r="21562" b="4883"/>
          <a:stretch/>
        </p:blipFill>
        <p:spPr bwMode="auto">
          <a:xfrm rot="20730514">
            <a:off x="504455" y="201987"/>
            <a:ext cx="4083709" cy="45510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4" t="12500" r="22344" b="8789"/>
          <a:stretch/>
        </p:blipFill>
        <p:spPr bwMode="auto">
          <a:xfrm rot="511152">
            <a:off x="4427987" y="98423"/>
            <a:ext cx="4652808" cy="5067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59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8000"/>
                </a:solidFill>
                <a:latin typeface="Trebuchet MS" panose="020B0603020202020204" pitchFamily="34" charset="0"/>
              </a:rPr>
              <a:t>Maths – Arithmetic (30mins)</a:t>
            </a:r>
            <a:endParaRPr lang="en-GB" dirty="0">
              <a:solidFill>
                <a:srgbClr val="008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49028"/>
            <a:ext cx="6635080" cy="3394472"/>
          </a:xfrm>
        </p:spPr>
        <p:txBody>
          <a:bodyPr>
            <a:normAutofit/>
          </a:bodyPr>
          <a:lstStyle/>
          <a:p>
            <a:pPr marL="0" indent="0">
              <a:buClr>
                <a:srgbClr val="008000"/>
              </a:buClr>
              <a:buNone/>
            </a:pPr>
            <a:endParaRPr lang="en-GB" sz="2000" dirty="0" smtClean="0">
              <a:latin typeface="Trebuchet MS" panose="020B0603020202020204" pitchFamily="34" charset="0"/>
            </a:endParaRPr>
          </a:p>
          <a:p>
            <a:pPr indent="-342900">
              <a:buClr>
                <a:srgbClr val="008000"/>
              </a:buClr>
            </a:pPr>
            <a:r>
              <a:rPr lang="en-GB" sz="2000" dirty="0" smtClean="0">
                <a:latin typeface="Trebuchet MS" panose="020B0603020202020204" pitchFamily="34" charset="0"/>
              </a:rPr>
              <a:t>Approximately </a:t>
            </a:r>
            <a:r>
              <a:rPr lang="en-GB" sz="2000" dirty="0">
                <a:latin typeface="Trebuchet MS" panose="020B0603020202020204" pitchFamily="34" charset="0"/>
              </a:rPr>
              <a:t>36 numerical </a:t>
            </a:r>
            <a:r>
              <a:rPr lang="en-GB" sz="2000" dirty="0" smtClean="0">
                <a:latin typeface="Trebuchet MS" panose="020B0603020202020204" pitchFamily="34" charset="0"/>
              </a:rPr>
              <a:t>questions </a:t>
            </a:r>
            <a:r>
              <a:rPr lang="en-GB" sz="2000" dirty="0">
                <a:latin typeface="Trebuchet MS" panose="020B0603020202020204" pitchFamily="34" charset="0"/>
              </a:rPr>
              <a:t>(e.g. 5.6 x 8) </a:t>
            </a:r>
            <a:r>
              <a:rPr lang="en-GB" sz="2000" dirty="0" smtClean="0">
                <a:latin typeface="Trebuchet MS" panose="020B0603020202020204" pitchFamily="34" charset="0"/>
              </a:rPr>
              <a:t>to </a:t>
            </a:r>
            <a:r>
              <a:rPr lang="en-GB" sz="2000" dirty="0">
                <a:latin typeface="Trebuchet MS" panose="020B0603020202020204" pitchFamily="34" charset="0"/>
              </a:rPr>
              <a:t>answer in 30 minutes. </a:t>
            </a:r>
            <a:endParaRPr lang="en-GB" sz="2000" dirty="0" smtClean="0">
              <a:latin typeface="Trebuchet MS" panose="020B0603020202020204" pitchFamily="34" charset="0"/>
            </a:endParaRPr>
          </a:p>
          <a:p>
            <a:pPr indent="-342900">
              <a:buClr>
                <a:srgbClr val="008000"/>
              </a:buClr>
            </a:pPr>
            <a:r>
              <a:rPr lang="en-GB" sz="2000" dirty="0" smtClean="0">
                <a:latin typeface="Trebuchet MS" panose="020B0603020202020204" pitchFamily="34" charset="0"/>
              </a:rPr>
              <a:t>No worded questions</a:t>
            </a:r>
            <a:endParaRPr lang="en-GB" sz="2000" dirty="0">
              <a:latin typeface="Trebuchet MS" panose="020B0603020202020204" pitchFamily="34" charset="0"/>
            </a:endParaRPr>
          </a:p>
          <a:p>
            <a:pPr indent="-342900">
              <a:buClr>
                <a:srgbClr val="008000"/>
              </a:buClr>
            </a:pPr>
            <a:r>
              <a:rPr lang="en-GB" sz="2000" dirty="0" smtClean="0">
                <a:latin typeface="Trebuchet MS" panose="020B0603020202020204" pitchFamily="34" charset="0"/>
              </a:rPr>
              <a:t>The </a:t>
            </a:r>
            <a:r>
              <a:rPr lang="en-GB" sz="2000" dirty="0">
                <a:latin typeface="Trebuchet MS" panose="020B0603020202020204" pitchFamily="34" charset="0"/>
              </a:rPr>
              <a:t>questions will range from simple multiplication to division of fractions</a:t>
            </a:r>
            <a:r>
              <a:rPr lang="en-GB" sz="2000" dirty="0" smtClean="0">
                <a:latin typeface="Trebuchet MS" panose="020B0603020202020204" pitchFamily="34" charset="0"/>
              </a:rPr>
              <a:t>.</a:t>
            </a:r>
          </a:p>
          <a:p>
            <a:pPr indent="-342900">
              <a:buClr>
                <a:srgbClr val="008000"/>
              </a:buClr>
            </a:pPr>
            <a:r>
              <a:rPr lang="en-GB" sz="2000" dirty="0" smtClean="0">
                <a:latin typeface="Trebuchet MS" panose="020B0603020202020204" pitchFamily="34" charset="0"/>
              </a:rPr>
              <a:t>Long multiplication and division questions are worth 2 marks.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60032" y="49637"/>
            <a:ext cx="3168352" cy="43388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6000" dirty="0" smtClean="0">
                <a:latin typeface="Trebuchet MS" panose="020B0603020202020204" pitchFamily="34" charset="0"/>
              </a:rPr>
              <a:t>End of Key Stage SATs Information Afternoon</a:t>
            </a:r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77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2" t="17382" r="28750" b="10742"/>
          <a:stretch/>
        </p:blipFill>
        <p:spPr bwMode="auto">
          <a:xfrm rot="21222570">
            <a:off x="519986" y="959227"/>
            <a:ext cx="2862694" cy="3683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14453" r="28438" b="15039"/>
          <a:stretch/>
        </p:blipFill>
        <p:spPr bwMode="auto">
          <a:xfrm>
            <a:off x="3491880" y="922363"/>
            <a:ext cx="2711031" cy="35282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1" t="14258" r="28124" b="14063"/>
          <a:stretch/>
        </p:blipFill>
        <p:spPr bwMode="auto">
          <a:xfrm rot="360540">
            <a:off x="6108582" y="982805"/>
            <a:ext cx="2850447" cy="368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860032" y="49637"/>
            <a:ext cx="3168352" cy="43388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6000" dirty="0" smtClean="0">
                <a:latin typeface="Trebuchet MS" panose="020B0603020202020204" pitchFamily="34" charset="0"/>
              </a:rPr>
              <a:t>End of Key Stage SATs Information Afternoon</a:t>
            </a:r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36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995"/>
            <a:ext cx="8229600" cy="1069627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8000"/>
                </a:solidFill>
                <a:latin typeface="Trebuchet MS" panose="020B0603020202020204" pitchFamily="34" charset="0"/>
              </a:rPr>
              <a:t>Maths – Reasoning Papers (x2) </a:t>
            </a:r>
            <a:br>
              <a:rPr lang="en-GB" sz="2800" dirty="0" smtClean="0">
                <a:solidFill>
                  <a:srgbClr val="008000"/>
                </a:solidFill>
                <a:latin typeface="Trebuchet MS" panose="020B0603020202020204" pitchFamily="34" charset="0"/>
              </a:rPr>
            </a:br>
            <a:r>
              <a:rPr lang="en-GB" sz="2800" dirty="0" smtClean="0">
                <a:solidFill>
                  <a:srgbClr val="008000"/>
                </a:solidFill>
                <a:latin typeface="Trebuchet MS" panose="020B0603020202020204" pitchFamily="34" charset="0"/>
              </a:rPr>
              <a:t>40 minutes each</a:t>
            </a:r>
            <a:endParaRPr lang="en-GB" sz="2800" dirty="0">
              <a:solidFill>
                <a:srgbClr val="008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91630"/>
            <a:ext cx="7200800" cy="3247009"/>
          </a:xfrm>
        </p:spPr>
        <p:txBody>
          <a:bodyPr>
            <a:normAutofit/>
          </a:bodyPr>
          <a:lstStyle/>
          <a:p>
            <a:pPr indent="-342900">
              <a:buClr>
                <a:srgbClr val="008000"/>
              </a:buClr>
            </a:pPr>
            <a:r>
              <a:rPr lang="en-GB" dirty="0" smtClean="0">
                <a:latin typeface="Trebuchet MS" panose="020B0603020202020204" pitchFamily="34" charset="0"/>
              </a:rPr>
              <a:t>No difference in difficulty between the 2 papers.</a:t>
            </a:r>
          </a:p>
          <a:p>
            <a:pPr indent="-342900">
              <a:buClr>
                <a:srgbClr val="008000"/>
              </a:buClr>
            </a:pPr>
            <a:r>
              <a:rPr lang="en-GB" dirty="0" smtClean="0">
                <a:latin typeface="Trebuchet MS" panose="020B0603020202020204" pitchFamily="34" charset="0"/>
              </a:rPr>
              <a:t>Worded questions involving thinking/ reasoning skills. Children to explain how.</a:t>
            </a:r>
          </a:p>
          <a:p>
            <a:pPr indent="-342900">
              <a:buClr>
                <a:srgbClr val="008000"/>
              </a:buClr>
            </a:pPr>
            <a:r>
              <a:rPr lang="en-GB" dirty="0" smtClean="0">
                <a:latin typeface="Trebuchet MS" panose="020B0603020202020204" pitchFamily="34" charset="0"/>
              </a:rPr>
              <a:t>There are questions </a:t>
            </a:r>
            <a:r>
              <a:rPr lang="en-GB" dirty="0">
                <a:latin typeface="Trebuchet MS" panose="020B0603020202020204" pitchFamily="34" charset="0"/>
              </a:rPr>
              <a:t>which require </a:t>
            </a:r>
            <a:r>
              <a:rPr lang="en-GB" dirty="0" smtClean="0">
                <a:latin typeface="Trebuchet MS" panose="020B0603020202020204" pitchFamily="34" charset="0"/>
              </a:rPr>
              <a:t>detailed working </a:t>
            </a:r>
            <a:r>
              <a:rPr lang="en-GB" dirty="0">
                <a:latin typeface="Trebuchet MS" panose="020B0603020202020204" pitchFamily="34" charset="0"/>
              </a:rPr>
              <a:t>out before obtaining the </a:t>
            </a:r>
            <a:r>
              <a:rPr lang="en-GB" dirty="0" smtClean="0">
                <a:latin typeface="Trebuchet MS" panose="020B0603020202020204" pitchFamily="34" charset="0"/>
              </a:rPr>
              <a:t>answer, i.e. more 2 or 3 mark questions.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60032" y="49637"/>
            <a:ext cx="3168352" cy="43388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6000" dirty="0" smtClean="0">
                <a:latin typeface="Trebuchet MS" panose="020B0603020202020204" pitchFamily="34" charset="0"/>
              </a:rPr>
              <a:t>End of Key Stage SATs Information Afternoon</a:t>
            </a:r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3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7" t="9961" r="22873" b="8763"/>
          <a:stretch/>
        </p:blipFill>
        <p:spPr bwMode="auto">
          <a:xfrm rot="21321995">
            <a:off x="34790" y="1086428"/>
            <a:ext cx="3235247" cy="3862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2" t="18945" r="23906" b="9375"/>
          <a:stretch/>
        </p:blipFill>
        <p:spPr bwMode="auto">
          <a:xfrm rot="532119">
            <a:off x="5998333" y="1419211"/>
            <a:ext cx="3415416" cy="35110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5" t="12890" r="27500" b="6407"/>
          <a:stretch/>
        </p:blipFill>
        <p:spPr bwMode="auto">
          <a:xfrm>
            <a:off x="3347864" y="1086428"/>
            <a:ext cx="2953996" cy="3862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860032" y="49637"/>
            <a:ext cx="3168352" cy="43388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6000" dirty="0" smtClean="0">
                <a:latin typeface="Trebuchet MS" panose="020B0603020202020204" pitchFamily="34" charset="0"/>
              </a:rPr>
              <a:t>End of Key Stage SATs Information Afternoon</a:t>
            </a:r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95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8000"/>
                </a:solidFill>
                <a:latin typeface="Trebuchet MS" panose="020B0603020202020204" pitchFamily="34" charset="0"/>
              </a:rPr>
              <a:t>Ways to help at home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1742739"/>
            <a:ext cx="6777317" cy="3061259"/>
          </a:xfrm>
        </p:spPr>
        <p:txBody>
          <a:bodyPr>
            <a:normAutofit fontScale="70000" lnSpcReduction="20000"/>
          </a:bodyPr>
          <a:lstStyle/>
          <a:p>
            <a:pPr marL="0" indent="0">
              <a:buClr>
                <a:srgbClr val="008000"/>
              </a:buClr>
              <a:buNone/>
            </a:pPr>
            <a:r>
              <a:rPr lang="en-GB" dirty="0" smtClean="0">
                <a:latin typeface="Trebuchet MS" panose="020B0603020202020204" pitchFamily="34" charset="0"/>
              </a:rPr>
              <a:t>Maths </a:t>
            </a:r>
          </a:p>
          <a:p>
            <a:pPr marL="0" indent="0">
              <a:buClr>
                <a:srgbClr val="008000"/>
              </a:buClr>
              <a:buNone/>
            </a:pPr>
            <a:r>
              <a:rPr lang="en-GB" dirty="0" smtClean="0">
                <a:latin typeface="Trebuchet MS" panose="020B0603020202020204" pitchFamily="34" charset="0"/>
              </a:rPr>
              <a:t>Many </a:t>
            </a:r>
            <a:r>
              <a:rPr lang="en-GB" dirty="0">
                <a:latin typeface="Trebuchet MS" panose="020B0603020202020204" pitchFamily="34" charset="0"/>
              </a:rPr>
              <a:t>questions involve solving a problem and working in context. Ask questions about the world around them, involving: </a:t>
            </a:r>
            <a:endParaRPr lang="en-GB" dirty="0" smtClean="0">
              <a:latin typeface="Trebuchet MS" panose="020B0603020202020204" pitchFamily="34" charset="0"/>
            </a:endParaRPr>
          </a:p>
          <a:p>
            <a:pPr indent="-342900">
              <a:buClr>
                <a:srgbClr val="008000"/>
              </a:buClr>
            </a:pPr>
            <a:r>
              <a:rPr lang="en-GB" dirty="0">
                <a:latin typeface="Trebuchet MS" panose="020B0603020202020204" pitchFamily="34" charset="0"/>
              </a:rPr>
              <a:t>T</a:t>
            </a:r>
            <a:r>
              <a:rPr lang="en-GB" dirty="0" smtClean="0">
                <a:latin typeface="Trebuchet MS" panose="020B0603020202020204" pitchFamily="34" charset="0"/>
              </a:rPr>
              <a:t>elling </a:t>
            </a:r>
            <a:r>
              <a:rPr lang="en-GB" dirty="0">
                <a:latin typeface="Trebuchet MS" panose="020B0603020202020204" pitchFamily="34" charset="0"/>
              </a:rPr>
              <a:t>the time, differences in time, reading bus and train timetables, T.V schedules, cooking times, 12 and 24hr clock etc. </a:t>
            </a:r>
            <a:endParaRPr lang="en-GB" dirty="0" smtClean="0">
              <a:latin typeface="Trebuchet MS" panose="020B0603020202020204" pitchFamily="34" charset="0"/>
            </a:endParaRPr>
          </a:p>
          <a:p>
            <a:pPr indent="-342900">
              <a:buClr>
                <a:srgbClr val="008000"/>
              </a:buClr>
            </a:pPr>
            <a:r>
              <a:rPr lang="en-GB" dirty="0" smtClean="0">
                <a:latin typeface="Trebuchet MS" panose="020B0603020202020204" pitchFamily="34" charset="0"/>
              </a:rPr>
              <a:t>Measuring</a:t>
            </a:r>
            <a:r>
              <a:rPr lang="en-GB" dirty="0">
                <a:latin typeface="Trebuchet MS" panose="020B0603020202020204" pitchFamily="34" charset="0"/>
              </a:rPr>
              <a:t>, estimating, checking – length, area, capacity/volume, mass/weight, temperature (positive/negative), angles etc. </a:t>
            </a:r>
            <a:endParaRPr lang="en-GB" dirty="0" smtClean="0">
              <a:latin typeface="Trebuchet MS" panose="020B0603020202020204" pitchFamily="34" charset="0"/>
            </a:endParaRPr>
          </a:p>
          <a:p>
            <a:pPr indent="-342900">
              <a:buClr>
                <a:srgbClr val="008000"/>
              </a:buClr>
            </a:pPr>
            <a:r>
              <a:rPr lang="en-GB" dirty="0">
                <a:latin typeface="Trebuchet MS" panose="020B0603020202020204" pitchFamily="34" charset="0"/>
              </a:rPr>
              <a:t>M</a:t>
            </a:r>
            <a:r>
              <a:rPr lang="en-GB" dirty="0" smtClean="0">
                <a:latin typeface="Trebuchet MS" panose="020B0603020202020204" pitchFamily="34" charset="0"/>
              </a:rPr>
              <a:t>oney</a:t>
            </a:r>
            <a:r>
              <a:rPr lang="en-GB" dirty="0">
                <a:latin typeface="Trebuchet MS" panose="020B0603020202020204" pitchFamily="34" charset="0"/>
              </a:rPr>
              <a:t>, shopping bills, change, tickets etc. </a:t>
            </a:r>
            <a:endParaRPr lang="en-GB" dirty="0" smtClean="0">
              <a:latin typeface="Trebuchet MS" panose="020B0603020202020204" pitchFamily="34" charset="0"/>
            </a:endParaRPr>
          </a:p>
          <a:p>
            <a:pPr indent="-342900">
              <a:buClr>
                <a:srgbClr val="008000"/>
              </a:buClr>
            </a:pPr>
            <a:r>
              <a:rPr lang="en-GB" dirty="0">
                <a:latin typeface="Trebuchet MS" panose="020B0603020202020204" pitchFamily="34" charset="0"/>
              </a:rPr>
              <a:t>W</a:t>
            </a:r>
            <a:r>
              <a:rPr lang="en-GB" dirty="0" smtClean="0">
                <a:latin typeface="Trebuchet MS" panose="020B0603020202020204" pitchFamily="34" charset="0"/>
              </a:rPr>
              <a:t>orking </a:t>
            </a:r>
            <a:r>
              <a:rPr lang="en-GB" dirty="0">
                <a:latin typeface="Trebuchet MS" panose="020B0603020202020204" pitchFamily="34" charset="0"/>
              </a:rPr>
              <a:t>out fractions and percentage of quantities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60032" y="49637"/>
            <a:ext cx="3168352" cy="43388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6000" dirty="0" smtClean="0">
                <a:latin typeface="Trebuchet MS" panose="020B0603020202020204" pitchFamily="34" charset="0"/>
              </a:rPr>
              <a:t>End of Key Stage SATs Information Afternoon</a:t>
            </a:r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41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8000"/>
                </a:solidFill>
                <a:latin typeface="Trebuchet MS" panose="020B0603020202020204" pitchFamily="34" charset="0"/>
              </a:rPr>
              <a:t>Advice for children</a:t>
            </a:r>
            <a:endParaRPr lang="en-GB" dirty="0">
              <a:solidFill>
                <a:srgbClr val="008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8000"/>
              </a:buClr>
            </a:pPr>
            <a:r>
              <a:rPr lang="en-GB" dirty="0" smtClean="0">
                <a:latin typeface="Trebuchet MS" panose="020B0603020202020204" pitchFamily="34" charset="0"/>
              </a:rPr>
              <a:t>Try their best</a:t>
            </a:r>
          </a:p>
          <a:p>
            <a:pPr>
              <a:buClr>
                <a:srgbClr val="008000"/>
              </a:buClr>
            </a:pPr>
            <a:r>
              <a:rPr lang="en-GB" dirty="0" smtClean="0">
                <a:latin typeface="Trebuchet MS" panose="020B0603020202020204" pitchFamily="34" charset="0"/>
              </a:rPr>
              <a:t>Read questions and instructions carefully</a:t>
            </a:r>
          </a:p>
          <a:p>
            <a:pPr>
              <a:buClr>
                <a:srgbClr val="008000"/>
              </a:buClr>
            </a:pPr>
            <a:r>
              <a:rPr lang="en-GB" dirty="0" smtClean="0">
                <a:latin typeface="Trebuchet MS" panose="020B0603020202020204" pitchFamily="34" charset="0"/>
              </a:rPr>
              <a:t>Pace themselves</a:t>
            </a:r>
          </a:p>
          <a:p>
            <a:pPr>
              <a:buClr>
                <a:srgbClr val="008000"/>
              </a:buClr>
            </a:pPr>
            <a:r>
              <a:rPr lang="en-GB" dirty="0" smtClean="0">
                <a:latin typeface="Trebuchet MS" panose="020B0603020202020204" pitchFamily="34" charset="0"/>
              </a:rPr>
              <a:t>When checking answers, do it really carefully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60032" y="49637"/>
            <a:ext cx="3168352" cy="43388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6000" dirty="0" smtClean="0">
                <a:latin typeface="Trebuchet MS" panose="020B0603020202020204" pitchFamily="34" charset="0"/>
              </a:rPr>
              <a:t>End of Key Stage SATs Information Afternoon</a:t>
            </a:r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95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8000"/>
                </a:solidFill>
                <a:latin typeface="Trebuchet MS" panose="020B0603020202020204" pitchFamily="34" charset="0"/>
              </a:rPr>
              <a:t>During the week</a:t>
            </a:r>
            <a:endParaRPr lang="en-GB" dirty="0">
              <a:solidFill>
                <a:srgbClr val="008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1742739"/>
            <a:ext cx="6984891" cy="2989251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8000"/>
              </a:buClr>
            </a:pPr>
            <a:r>
              <a:rPr lang="en-GB" dirty="0" smtClean="0">
                <a:latin typeface="Trebuchet MS" panose="020B0603020202020204" pitchFamily="34" charset="0"/>
              </a:rPr>
              <a:t>Ensure </a:t>
            </a:r>
            <a:r>
              <a:rPr lang="en-GB" dirty="0">
                <a:latin typeface="Trebuchet MS" panose="020B0603020202020204" pitchFamily="34" charset="0"/>
              </a:rPr>
              <a:t>that they get a full </a:t>
            </a:r>
            <a:r>
              <a:rPr lang="en-GB" dirty="0" smtClean="0">
                <a:latin typeface="Trebuchet MS" panose="020B0603020202020204" pitchFamily="34" charset="0"/>
              </a:rPr>
              <a:t>night’s sleep</a:t>
            </a:r>
          </a:p>
          <a:p>
            <a:pPr>
              <a:buClr>
                <a:srgbClr val="008000"/>
              </a:buClr>
            </a:pPr>
            <a:r>
              <a:rPr lang="en-GB" dirty="0" smtClean="0">
                <a:latin typeface="Trebuchet MS" panose="020B0603020202020204" pitchFamily="34" charset="0"/>
              </a:rPr>
              <a:t>Make </a:t>
            </a:r>
            <a:r>
              <a:rPr lang="en-GB" dirty="0">
                <a:latin typeface="Trebuchet MS" panose="020B0603020202020204" pitchFamily="34" charset="0"/>
              </a:rPr>
              <a:t>sure that they have </a:t>
            </a:r>
            <a:r>
              <a:rPr lang="en-GB" dirty="0" smtClean="0">
                <a:latin typeface="Trebuchet MS" panose="020B0603020202020204" pitchFamily="34" charset="0"/>
              </a:rPr>
              <a:t>breakfast</a:t>
            </a:r>
          </a:p>
          <a:p>
            <a:pPr>
              <a:buClr>
                <a:srgbClr val="008000"/>
              </a:buClr>
            </a:pPr>
            <a:r>
              <a:rPr lang="en-GB" dirty="0" smtClean="0">
                <a:latin typeface="Trebuchet MS" panose="020B0603020202020204" pitchFamily="34" charset="0"/>
              </a:rPr>
              <a:t>Send/bring </a:t>
            </a:r>
            <a:r>
              <a:rPr lang="en-GB" dirty="0">
                <a:latin typeface="Trebuchet MS" panose="020B0603020202020204" pitchFamily="34" charset="0"/>
              </a:rPr>
              <a:t>them to school so that they arrive in good </a:t>
            </a:r>
            <a:r>
              <a:rPr lang="en-GB" dirty="0" smtClean="0">
                <a:latin typeface="Trebuchet MS" panose="020B0603020202020204" pitchFamily="34" charset="0"/>
              </a:rPr>
              <a:t>time and </a:t>
            </a:r>
            <a:r>
              <a:rPr lang="en-GB" dirty="0">
                <a:latin typeface="Trebuchet MS" panose="020B0603020202020204" pitchFamily="34" charset="0"/>
              </a:rPr>
              <a:t>properly </a:t>
            </a:r>
            <a:r>
              <a:rPr lang="en-GB" dirty="0" smtClean="0">
                <a:latin typeface="Trebuchet MS" panose="020B0603020202020204" pitchFamily="34" charset="0"/>
              </a:rPr>
              <a:t>equipped, including a healthy snack.</a:t>
            </a:r>
          </a:p>
          <a:p>
            <a:pPr>
              <a:buClr>
                <a:srgbClr val="008000"/>
              </a:buClr>
            </a:pPr>
            <a:r>
              <a:rPr lang="en-GB" dirty="0" smtClean="0">
                <a:latin typeface="Trebuchet MS" panose="020B0603020202020204" pitchFamily="34" charset="0"/>
              </a:rPr>
              <a:t>Check </a:t>
            </a:r>
            <a:r>
              <a:rPr lang="en-GB" dirty="0">
                <a:latin typeface="Trebuchet MS" panose="020B0603020202020204" pitchFamily="34" charset="0"/>
              </a:rPr>
              <a:t>the test timetable </a:t>
            </a:r>
            <a:endParaRPr lang="en-GB" dirty="0" smtClean="0">
              <a:latin typeface="Trebuchet MS" panose="020B0603020202020204" pitchFamily="34" charset="0"/>
            </a:endParaRPr>
          </a:p>
          <a:p>
            <a:pPr marL="0" indent="0" algn="ctr">
              <a:buClr>
                <a:srgbClr val="008000"/>
              </a:buClr>
              <a:buNone/>
            </a:pPr>
            <a:endParaRPr lang="en-GB" sz="2200" dirty="0" smtClean="0">
              <a:latin typeface="Trebuchet MS" panose="020B0603020202020204" pitchFamily="34" charset="0"/>
            </a:endParaRPr>
          </a:p>
          <a:p>
            <a:pPr marL="0" indent="0" algn="ctr">
              <a:buClr>
                <a:srgbClr val="008000"/>
              </a:buClr>
              <a:buNone/>
            </a:pPr>
            <a:r>
              <a:rPr lang="en-GB" sz="2200" dirty="0" smtClean="0">
                <a:latin typeface="Trebuchet MS" panose="020B0603020202020204" pitchFamily="34" charset="0"/>
              </a:rPr>
              <a:t>CONTACT </a:t>
            </a:r>
            <a:r>
              <a:rPr lang="en-GB" sz="2200" dirty="0">
                <a:latin typeface="Trebuchet MS" panose="020B0603020202020204" pitchFamily="34" charset="0"/>
              </a:rPr>
              <a:t>THE SCHOOL IMMEDIATELY IF YOUR CHILD IS UNABLE TO ATTEND SCHOOL 01483 421597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60032" y="49637"/>
            <a:ext cx="3168352" cy="43388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6000" dirty="0" smtClean="0">
                <a:latin typeface="Trebuchet MS" panose="020B0603020202020204" pitchFamily="34" charset="0"/>
              </a:rPr>
              <a:t>End of Key Stage SATs Information Afternoon</a:t>
            </a:r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25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8000"/>
                </a:solidFill>
                <a:latin typeface="Trebuchet MS" panose="020B0603020202020204" pitchFamily="34" charset="0"/>
              </a:rPr>
              <a:t>What happens if my child </a:t>
            </a:r>
            <a:r>
              <a:rPr lang="en-GB" dirty="0" smtClean="0">
                <a:solidFill>
                  <a:srgbClr val="008000"/>
                </a:solidFill>
                <a:latin typeface="Trebuchet MS" panose="020B0603020202020204" pitchFamily="34" charset="0"/>
              </a:rPr>
              <a:t>is really </a:t>
            </a:r>
            <a:r>
              <a:rPr lang="en-GB" dirty="0">
                <a:solidFill>
                  <a:srgbClr val="008000"/>
                </a:solidFill>
                <a:latin typeface="Trebuchet MS" panose="020B0603020202020204" pitchFamily="34" charset="0"/>
              </a:rPr>
              <a:t>ill?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923678"/>
            <a:ext cx="6777317" cy="2631733"/>
          </a:xfrm>
        </p:spPr>
        <p:txBody>
          <a:bodyPr>
            <a:normAutofit fontScale="92500" lnSpcReduction="20000"/>
          </a:bodyPr>
          <a:lstStyle/>
          <a:p>
            <a:pPr indent="-342900">
              <a:buClr>
                <a:srgbClr val="008000"/>
              </a:buClr>
            </a:pPr>
            <a:r>
              <a:rPr lang="en-GB" dirty="0" smtClean="0">
                <a:latin typeface="Trebuchet MS" panose="020B0603020202020204" pitchFamily="34" charset="0"/>
              </a:rPr>
              <a:t>They </a:t>
            </a:r>
            <a:r>
              <a:rPr lang="en-GB" dirty="0">
                <a:latin typeface="Trebuchet MS" panose="020B0603020202020204" pitchFamily="34" charset="0"/>
              </a:rPr>
              <a:t>stay tucked up in bed until they are </a:t>
            </a:r>
            <a:r>
              <a:rPr lang="en-GB" dirty="0" smtClean="0">
                <a:latin typeface="Trebuchet MS" panose="020B0603020202020204" pitchFamily="34" charset="0"/>
              </a:rPr>
              <a:t>better</a:t>
            </a:r>
          </a:p>
          <a:p>
            <a:pPr indent="-342900">
              <a:buClr>
                <a:srgbClr val="008000"/>
              </a:buClr>
            </a:pPr>
            <a:r>
              <a:rPr lang="en-GB" dirty="0" smtClean="0">
                <a:latin typeface="Trebuchet MS" panose="020B0603020202020204" pitchFamily="34" charset="0"/>
              </a:rPr>
              <a:t>If </a:t>
            </a:r>
            <a:r>
              <a:rPr lang="en-GB" dirty="0">
                <a:latin typeface="Trebuchet MS" panose="020B0603020202020204" pitchFamily="34" charset="0"/>
              </a:rPr>
              <a:t>they recover within 5 school days of the test they miss, they can still take it when they return </a:t>
            </a:r>
            <a:r>
              <a:rPr lang="en-GB" dirty="0" smtClean="0">
                <a:latin typeface="Trebuchet MS" panose="020B0603020202020204" pitchFamily="34" charset="0"/>
              </a:rPr>
              <a:t> - they are not allowed to be in contact with any other child (in person or on phone/internet)</a:t>
            </a:r>
          </a:p>
          <a:p>
            <a:pPr indent="-342900">
              <a:buClr>
                <a:srgbClr val="008000"/>
              </a:buClr>
            </a:pPr>
            <a:r>
              <a:rPr lang="en-GB" dirty="0" smtClean="0">
                <a:latin typeface="Trebuchet MS" panose="020B0603020202020204" pitchFamily="34" charset="0"/>
              </a:rPr>
              <a:t>If </a:t>
            </a:r>
            <a:r>
              <a:rPr lang="en-GB" dirty="0">
                <a:latin typeface="Trebuchet MS" panose="020B0603020202020204" pitchFamily="34" charset="0"/>
              </a:rPr>
              <a:t>they take longer to recover they will be given no SAT level for any subjects they miss, but they will still be given teacher assessments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60032" y="49637"/>
            <a:ext cx="3168352" cy="43388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6000" dirty="0" smtClean="0">
                <a:latin typeface="Trebuchet MS" panose="020B0603020202020204" pitchFamily="34" charset="0"/>
              </a:rPr>
              <a:t>End of Key Stage SATs Information Afternoon</a:t>
            </a:r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90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40" y="276127"/>
            <a:ext cx="7024744" cy="857250"/>
          </a:xfrm>
        </p:spPr>
        <p:txBody>
          <a:bodyPr/>
          <a:lstStyle/>
          <a:p>
            <a:r>
              <a:rPr lang="en-GB" dirty="0" smtClean="0">
                <a:solidFill>
                  <a:srgbClr val="008000"/>
                </a:solidFill>
                <a:latin typeface="Trebuchet MS" panose="020B0603020202020204" pitchFamily="34" charset="0"/>
              </a:rPr>
              <a:t>Results</a:t>
            </a:r>
            <a:endParaRPr lang="en-GB" dirty="0">
              <a:solidFill>
                <a:srgbClr val="008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347615"/>
            <a:ext cx="6777317" cy="576064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n-GB" b="1" dirty="0">
                <a:latin typeface="Trebuchet MS" panose="020B0603020202020204" pitchFamily="34" charset="0"/>
              </a:rPr>
              <a:t>4</a:t>
            </a:r>
            <a:r>
              <a:rPr lang="en-GB" b="1" baseline="30000" dirty="0" smtClean="0">
                <a:latin typeface="Trebuchet MS" panose="020B0603020202020204" pitchFamily="34" charset="0"/>
              </a:rPr>
              <a:t>th</a:t>
            </a:r>
            <a:r>
              <a:rPr lang="en-GB" b="1" dirty="0" smtClean="0">
                <a:latin typeface="Trebuchet MS" panose="020B0603020202020204" pitchFamily="34" charset="0"/>
              </a:rPr>
              <a:t> </a:t>
            </a:r>
            <a:r>
              <a:rPr lang="en-GB" b="1" dirty="0">
                <a:latin typeface="Trebuchet MS" panose="020B0603020202020204" pitchFamily="34" charset="0"/>
              </a:rPr>
              <a:t>July </a:t>
            </a:r>
            <a:r>
              <a:rPr lang="en-GB" b="1" dirty="0" smtClean="0">
                <a:latin typeface="Trebuchet MS" panose="020B0603020202020204" pitchFamily="34" charset="0"/>
              </a:rPr>
              <a:t>2017</a:t>
            </a:r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452935"/>
              </p:ext>
            </p:extLst>
          </p:nvPr>
        </p:nvGraphicFramePr>
        <p:xfrm>
          <a:off x="827583" y="2067694"/>
          <a:ext cx="7680176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044"/>
                <a:gridCol w="1920044"/>
                <a:gridCol w="1920044"/>
                <a:gridCol w="1920044"/>
              </a:tblGrid>
              <a:tr h="1116124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Trebuchet MS" panose="020B0603020202020204" pitchFamily="34" charset="0"/>
                        </a:rPr>
                        <a:t>Raw Score</a:t>
                      </a:r>
                      <a:endParaRPr lang="en-GB" sz="18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Trebuchet MS" panose="020B0603020202020204" pitchFamily="34" charset="0"/>
                        </a:rPr>
                        <a:t>Standardised Score</a:t>
                      </a:r>
                      <a:endParaRPr lang="en-GB" sz="18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Trebuchet MS" panose="020B0603020202020204" pitchFamily="34" charset="0"/>
                        </a:rPr>
                        <a:t>Met End of Year Expectations</a:t>
                      </a:r>
                      <a:endParaRPr lang="en-GB" sz="18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Trebuchet MS" panose="020B0603020202020204" pitchFamily="34" charset="0"/>
                        </a:rPr>
                        <a:t>Exceeding Expectation</a:t>
                      </a:r>
                      <a:endParaRPr lang="en-GB" sz="18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1116124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Trebuchet MS" panose="020B0603020202020204" pitchFamily="34" charset="0"/>
                        </a:rPr>
                        <a:t>Actual</a:t>
                      </a:r>
                      <a:r>
                        <a:rPr lang="en-GB" sz="1800" baseline="0" dirty="0" smtClean="0">
                          <a:latin typeface="Trebuchet MS" panose="020B0603020202020204" pitchFamily="34" charset="0"/>
                        </a:rPr>
                        <a:t> score in the test</a:t>
                      </a:r>
                      <a:endParaRPr lang="en-GB" sz="18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Trebuchet MS" panose="020B0603020202020204" pitchFamily="34" charset="0"/>
                        </a:rPr>
                        <a:t>A number based around 100</a:t>
                      </a:r>
                      <a:endParaRPr lang="en-GB" sz="18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Trebuchet MS" panose="020B0603020202020204" pitchFamily="34" charset="0"/>
                        </a:rPr>
                        <a:t>100 = Meeting End of Year Expectations</a:t>
                      </a:r>
                      <a:endParaRPr lang="en-GB" sz="18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Trebuchet MS" panose="020B0603020202020204" pitchFamily="34" charset="0"/>
                        </a:rPr>
                        <a:t>110 or</a:t>
                      </a:r>
                      <a:r>
                        <a:rPr lang="en-GB" sz="1800" baseline="0" dirty="0" smtClean="0">
                          <a:latin typeface="Trebuchet MS" panose="020B0603020202020204" pitchFamily="34" charset="0"/>
                        </a:rPr>
                        <a:t> above</a:t>
                      </a:r>
                      <a:endParaRPr lang="en-GB" sz="18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860032" y="49637"/>
            <a:ext cx="3168352" cy="43388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6000" dirty="0" smtClean="0">
                <a:latin typeface="Trebuchet MS" panose="020B0603020202020204" pitchFamily="34" charset="0"/>
              </a:rPr>
              <a:t>End of Key Stage SATs Information Afternoon</a:t>
            </a:r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33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8000"/>
                </a:solidFill>
                <a:latin typeface="Trebuchet MS" panose="020B0603020202020204" pitchFamily="34" charset="0"/>
              </a:rPr>
              <a:t>Outline</a:t>
            </a:r>
            <a:endParaRPr lang="en-GB" dirty="0">
              <a:solidFill>
                <a:srgbClr val="008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008000"/>
              </a:buClr>
            </a:pPr>
            <a:r>
              <a:rPr lang="en-GB" dirty="0">
                <a:latin typeface="Trebuchet MS" panose="020B0603020202020204" pitchFamily="34" charset="0"/>
              </a:rPr>
              <a:t>Go through </a:t>
            </a:r>
            <a:r>
              <a:rPr lang="en-GB" dirty="0" smtClean="0">
                <a:latin typeface="Trebuchet MS" panose="020B0603020202020204" pitchFamily="34" charset="0"/>
              </a:rPr>
              <a:t>the tests</a:t>
            </a:r>
          </a:p>
          <a:p>
            <a:pPr>
              <a:buClr>
                <a:srgbClr val="008000"/>
              </a:buClr>
            </a:pPr>
            <a:r>
              <a:rPr lang="en-GB" dirty="0" smtClean="0">
                <a:latin typeface="Trebuchet MS" panose="020B0603020202020204" pitchFamily="34" charset="0"/>
              </a:rPr>
              <a:t>Show examples</a:t>
            </a:r>
          </a:p>
          <a:p>
            <a:pPr>
              <a:buClr>
                <a:srgbClr val="008000"/>
              </a:buClr>
            </a:pPr>
            <a:r>
              <a:rPr lang="en-GB" dirty="0" smtClean="0">
                <a:latin typeface="Trebuchet MS" panose="020B0603020202020204" pitchFamily="34" charset="0"/>
              </a:rPr>
              <a:t>Ways that you can help</a:t>
            </a:r>
          </a:p>
          <a:p>
            <a:pPr>
              <a:buClr>
                <a:srgbClr val="008000"/>
              </a:buClr>
            </a:pPr>
            <a:r>
              <a:rPr lang="en-GB" dirty="0" smtClean="0">
                <a:latin typeface="Trebuchet MS" panose="020B0603020202020204" pitchFamily="34" charset="0"/>
              </a:rPr>
              <a:t>How the tests are administered</a:t>
            </a:r>
          </a:p>
          <a:p>
            <a:pPr>
              <a:buClr>
                <a:srgbClr val="008000"/>
              </a:buClr>
            </a:pPr>
            <a:r>
              <a:rPr lang="en-GB" dirty="0" smtClean="0">
                <a:latin typeface="Trebuchet MS" panose="020B0603020202020204" pitchFamily="34" charset="0"/>
              </a:rPr>
              <a:t>Look at the Sample Tests schools were given</a:t>
            </a:r>
          </a:p>
          <a:p>
            <a:pPr>
              <a:buClr>
                <a:srgbClr val="008000"/>
              </a:buClr>
            </a:pPr>
            <a:r>
              <a:rPr lang="en-GB" dirty="0" smtClean="0">
                <a:latin typeface="Trebuchet MS" panose="020B0603020202020204" pitchFamily="34" charset="0"/>
              </a:rPr>
              <a:t>Answer any questions about the tests</a:t>
            </a:r>
            <a:endParaRPr lang="en-GB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60032" y="49637"/>
            <a:ext cx="3168352" cy="43388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6000" dirty="0" smtClean="0">
                <a:latin typeface="Trebuchet MS" panose="020B0603020202020204" pitchFamily="34" charset="0"/>
              </a:rPr>
              <a:t>End of Key Stage SATs Information Afternoon</a:t>
            </a:r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90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8000"/>
                </a:solidFill>
                <a:latin typeface="Trebuchet MS" panose="020B0603020202020204" pitchFamily="34" charset="0"/>
              </a:rPr>
              <a:t>Links to past papers</a:t>
            </a:r>
            <a:endParaRPr lang="en-GB" dirty="0">
              <a:solidFill>
                <a:srgbClr val="008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GB" sz="3600" b="1" dirty="0" smtClean="0"/>
              <a:t>www.satspapers.org</a:t>
            </a:r>
            <a:endParaRPr lang="en-GB" sz="3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60032" y="49637"/>
            <a:ext cx="3168352" cy="43388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6000" dirty="0" smtClean="0">
                <a:latin typeface="Trebuchet MS" panose="020B0603020202020204" pitchFamily="34" charset="0"/>
              </a:rPr>
              <a:t>End of Key Stage SATs Information Afternoon</a:t>
            </a:r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79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8000"/>
                </a:solidFill>
                <a:latin typeface="Trebuchet MS" panose="020B0603020202020204" pitchFamily="34" charset="0"/>
              </a:rPr>
              <a:t>Recommended Revision Material</a:t>
            </a:r>
            <a:endParaRPr lang="en-GB" sz="2800" dirty="0">
              <a:solidFill>
                <a:srgbClr val="008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1026" name="Picture 2" descr="Image result for cgp revision ks2 work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07654"/>
            <a:ext cx="2152650" cy="30480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60032" y="49637"/>
            <a:ext cx="3168352" cy="43388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6000" dirty="0" smtClean="0">
                <a:latin typeface="Trebuchet MS" panose="020B0603020202020204" pitchFamily="34" charset="0"/>
              </a:rPr>
              <a:t>End of Key Stage SATs Information Afternoon</a:t>
            </a:r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9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860032" y="49637"/>
            <a:ext cx="3168352" cy="43388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6000" dirty="0" smtClean="0"/>
              <a:t>End of Key Stage SATs Information Afternoon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91630"/>
            <a:ext cx="267464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008000"/>
                </a:solidFill>
                <a:latin typeface="Trebuchet MS" panose="020B0603020202020204" pitchFamily="34" charset="0"/>
              </a:rPr>
              <a:t>The Week</a:t>
            </a:r>
            <a:br>
              <a:rPr lang="en-GB" dirty="0" smtClean="0">
                <a:solidFill>
                  <a:srgbClr val="008000"/>
                </a:solidFill>
                <a:latin typeface="Trebuchet MS" panose="020B0603020202020204" pitchFamily="34" charset="0"/>
              </a:rPr>
            </a:br>
            <a:r>
              <a:rPr lang="en-GB" dirty="0">
                <a:solidFill>
                  <a:srgbClr val="008000"/>
                </a:solidFill>
                <a:latin typeface="Trebuchet MS" panose="020B0603020202020204" pitchFamily="34" charset="0"/>
              </a:rPr>
              <a:t/>
            </a:r>
            <a:br>
              <a:rPr lang="en-GB" dirty="0">
                <a:solidFill>
                  <a:srgbClr val="008000"/>
                </a:solidFill>
                <a:latin typeface="Trebuchet MS" panose="020B0603020202020204" pitchFamily="34" charset="0"/>
              </a:rPr>
            </a:br>
            <a:r>
              <a:rPr lang="en-GB" sz="2700" dirty="0">
                <a:solidFill>
                  <a:srgbClr val="008000"/>
                </a:solidFill>
                <a:latin typeface="Trebuchet MS" panose="020B0603020202020204" pitchFamily="34" charset="0"/>
              </a:rPr>
              <a:t>8</a:t>
            </a:r>
            <a:r>
              <a:rPr lang="en-GB" sz="2700" dirty="0" smtClean="0">
                <a:solidFill>
                  <a:srgbClr val="008000"/>
                </a:solidFill>
                <a:latin typeface="Trebuchet MS" panose="020B0603020202020204" pitchFamily="34" charset="0"/>
              </a:rPr>
              <a:t> May 2017</a:t>
            </a:r>
            <a:endParaRPr lang="en-GB" dirty="0">
              <a:solidFill>
                <a:srgbClr val="008000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3017308"/>
              </p:ext>
            </p:extLst>
          </p:nvPr>
        </p:nvGraphicFramePr>
        <p:xfrm>
          <a:off x="3635896" y="-20538"/>
          <a:ext cx="4896544" cy="51965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080120"/>
                <a:gridCol w="3816424"/>
              </a:tblGrid>
              <a:tr h="60138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effectLst/>
                          <a:latin typeface="Trebuchet MS" panose="020B0603020202020204" pitchFamily="34" charset="0"/>
                        </a:rPr>
                        <a:t>MONDAY</a:t>
                      </a:r>
                      <a:endParaRPr lang="en-GB" sz="1200" kern="14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399" marR="443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effectLst/>
                          <a:latin typeface="Trebuchet MS" panose="020B0603020202020204" pitchFamily="34" charset="0"/>
                        </a:rPr>
                        <a:t>Reading Test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effectLst/>
                          <a:latin typeface="Trebuchet MS" panose="020B0603020202020204" pitchFamily="34" charset="0"/>
                        </a:rPr>
                        <a:t>9:15am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effectLst/>
                          <a:latin typeface="Trebuchet MS" panose="020B0603020202020204" pitchFamily="34" charset="0"/>
                        </a:rPr>
                        <a:t>1 hour</a:t>
                      </a:r>
                      <a:endParaRPr lang="en-GB" sz="1600" b="1" kern="14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399" marR="443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750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effectLst/>
                          <a:latin typeface="Trebuchet MS" panose="020B0603020202020204" pitchFamily="34" charset="0"/>
                        </a:rPr>
                        <a:t>TUESDAY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n-GB" sz="1200" kern="14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399" marR="443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effectLst/>
                          <a:latin typeface="Trebuchet MS" panose="020B0603020202020204" pitchFamily="34" charset="0"/>
                        </a:rPr>
                        <a:t>English Grammar, Punctuation and Spelling Test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effectLst/>
                          <a:latin typeface="Trebuchet MS" panose="020B0603020202020204" pitchFamily="34" charset="0"/>
                        </a:rPr>
                        <a:t>9:15am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effectLst/>
                          <a:latin typeface="Trebuchet MS" panose="020B0603020202020204" pitchFamily="34" charset="0"/>
                        </a:rPr>
                        <a:t>45 minutes</a:t>
                      </a:r>
                      <a:endParaRPr lang="en-GB" sz="1600" b="1" kern="14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399" marR="443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1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effectLst/>
                          <a:latin typeface="Trebuchet MS" panose="020B0603020202020204" pitchFamily="34" charset="0"/>
                        </a:rPr>
                        <a:t>Spelling Test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effectLst/>
                          <a:latin typeface="Trebuchet MS" panose="020B0603020202020204" pitchFamily="34" charset="0"/>
                        </a:rPr>
                        <a:t>10:45am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effectLst/>
                          <a:latin typeface="Trebuchet MS" panose="020B0603020202020204" pitchFamily="34" charset="0"/>
                        </a:rPr>
                        <a:t>No strict time </a:t>
                      </a:r>
                      <a:r>
                        <a:rPr lang="en-GB" sz="1600" b="1" kern="1400" dirty="0" smtClean="0">
                          <a:effectLst/>
                          <a:latin typeface="Trebuchet MS" panose="020B0603020202020204" pitchFamily="34" charset="0"/>
                        </a:rPr>
                        <a:t>limit.</a:t>
                      </a:r>
                      <a:r>
                        <a:rPr lang="en-GB" sz="1600" b="1" kern="1400" baseline="0" dirty="0" smtClean="0">
                          <a:effectLst/>
                          <a:latin typeface="Trebuchet MS" panose="020B0603020202020204" pitchFamily="34" charset="0"/>
                        </a:rPr>
                        <a:t> - </a:t>
                      </a:r>
                      <a:r>
                        <a:rPr lang="en-GB" sz="1600" b="1" kern="1400" dirty="0" err="1" smtClean="0">
                          <a:effectLst/>
                          <a:latin typeface="Trebuchet MS" panose="020B0603020202020204" pitchFamily="34" charset="0"/>
                        </a:rPr>
                        <a:t>Approx</a:t>
                      </a:r>
                      <a:r>
                        <a:rPr lang="en-GB" sz="1600" b="1" kern="1400" dirty="0" smtClean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600" b="1" kern="1400" dirty="0">
                          <a:effectLst/>
                          <a:latin typeface="Trebuchet MS" panose="020B0603020202020204" pitchFamily="34" charset="0"/>
                        </a:rPr>
                        <a:t>15 minutes</a:t>
                      </a:r>
                      <a:endParaRPr lang="en-GB" sz="1600" b="1" kern="14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399" marR="443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100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effectLst/>
                          <a:latin typeface="Trebuchet MS" panose="020B0603020202020204" pitchFamily="34" charset="0"/>
                        </a:rPr>
                        <a:t>WEDNESDAY</a:t>
                      </a:r>
                      <a:endParaRPr lang="en-GB" sz="1200" kern="14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399" marR="443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effectLst/>
                          <a:latin typeface="Trebuchet MS" panose="020B0603020202020204" pitchFamily="34" charset="0"/>
                        </a:rPr>
                        <a:t>Maths Paper </a:t>
                      </a:r>
                      <a:r>
                        <a:rPr lang="en-GB" sz="1600" b="1" kern="1400" dirty="0" smtClean="0"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r>
                        <a:rPr lang="en-GB" sz="1600" b="1" kern="1400" baseline="0" dirty="0" smtClean="0">
                          <a:effectLst/>
                          <a:latin typeface="Trebuchet MS" panose="020B0603020202020204" pitchFamily="34" charset="0"/>
                        </a:rPr>
                        <a:t> -  </a:t>
                      </a:r>
                      <a:r>
                        <a:rPr lang="en-GB" sz="1600" b="1" kern="1400" dirty="0" smtClean="0">
                          <a:effectLst/>
                          <a:latin typeface="Trebuchet MS" panose="020B0603020202020204" pitchFamily="34" charset="0"/>
                        </a:rPr>
                        <a:t>Arithmetic </a:t>
                      </a:r>
                      <a:r>
                        <a:rPr lang="en-GB" sz="1600" b="1" kern="1400" dirty="0">
                          <a:effectLst/>
                          <a:latin typeface="Trebuchet MS" panose="020B0603020202020204" pitchFamily="34" charset="0"/>
                        </a:rPr>
                        <a:t>Test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effectLst/>
                          <a:latin typeface="Trebuchet MS" panose="020B0603020202020204" pitchFamily="34" charset="0"/>
                        </a:rPr>
                        <a:t>9:15am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effectLst/>
                          <a:latin typeface="Trebuchet MS" panose="020B0603020202020204" pitchFamily="34" charset="0"/>
                        </a:rPr>
                        <a:t>30 minutes</a:t>
                      </a:r>
                      <a:endParaRPr lang="en-GB" sz="1600" b="1" kern="14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399" marR="443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1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effectLst/>
                          <a:latin typeface="Trebuchet MS" panose="020B0603020202020204" pitchFamily="34" charset="0"/>
                        </a:rPr>
                        <a:t>Maths Paper </a:t>
                      </a:r>
                      <a:r>
                        <a:rPr lang="en-GB" sz="1600" b="1" kern="1400" dirty="0" smtClean="0"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r>
                        <a:rPr lang="en-GB" sz="1600" b="1" kern="1400" baseline="0" dirty="0" smtClean="0">
                          <a:effectLst/>
                          <a:latin typeface="Trebuchet MS" panose="020B0603020202020204" pitchFamily="34" charset="0"/>
                        </a:rPr>
                        <a:t> - </a:t>
                      </a:r>
                      <a:r>
                        <a:rPr lang="en-GB" sz="1600" b="1" kern="1400" dirty="0" smtClean="0">
                          <a:effectLst/>
                          <a:latin typeface="Trebuchet MS" panose="020B0603020202020204" pitchFamily="34" charset="0"/>
                        </a:rPr>
                        <a:t>Reasoning</a:t>
                      </a:r>
                      <a:endParaRPr lang="en-GB" sz="1600" b="1" kern="14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effectLst/>
                          <a:latin typeface="Trebuchet MS" panose="020B0603020202020204" pitchFamily="34" charset="0"/>
                        </a:rPr>
                        <a:t>10:45am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effectLst/>
                          <a:latin typeface="Trebuchet MS" panose="020B0603020202020204" pitchFamily="34" charset="0"/>
                        </a:rPr>
                        <a:t>40 minutes</a:t>
                      </a:r>
                      <a:endParaRPr lang="en-GB" sz="1600" b="1" kern="14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399" marR="443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10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effectLst/>
                          <a:latin typeface="Trebuchet MS" panose="020B0603020202020204" pitchFamily="34" charset="0"/>
                        </a:rPr>
                        <a:t>THURSDAY</a:t>
                      </a:r>
                      <a:endParaRPr lang="en-GB" sz="1200" kern="14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399" marR="443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effectLst/>
                          <a:latin typeface="Trebuchet MS" panose="020B0603020202020204" pitchFamily="34" charset="0"/>
                        </a:rPr>
                        <a:t>Maths Paper </a:t>
                      </a:r>
                      <a:r>
                        <a:rPr lang="en-GB" sz="1600" b="1" kern="1400" dirty="0" smtClean="0"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r>
                        <a:rPr lang="en-GB" sz="1600" b="1" kern="1400" baseline="0" dirty="0" smtClean="0">
                          <a:effectLst/>
                          <a:latin typeface="Trebuchet MS" panose="020B0603020202020204" pitchFamily="34" charset="0"/>
                        </a:rPr>
                        <a:t> - </a:t>
                      </a:r>
                      <a:r>
                        <a:rPr lang="en-GB" sz="1600" b="1" kern="1400" dirty="0" smtClean="0">
                          <a:effectLst/>
                          <a:latin typeface="Trebuchet MS" panose="020B0603020202020204" pitchFamily="34" charset="0"/>
                        </a:rPr>
                        <a:t>Reasoning</a:t>
                      </a:r>
                      <a:endParaRPr lang="en-GB" sz="1600" b="1" kern="14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effectLst/>
                          <a:latin typeface="Trebuchet MS" panose="020B0603020202020204" pitchFamily="34" charset="0"/>
                        </a:rPr>
                        <a:t>9:15am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effectLst/>
                          <a:latin typeface="Trebuchet MS" panose="020B0603020202020204" pitchFamily="34" charset="0"/>
                        </a:rPr>
                        <a:t>40 minutes.</a:t>
                      </a:r>
                      <a:endParaRPr lang="en-GB" sz="1600" b="1" kern="14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399" marR="443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756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8000"/>
                </a:solidFill>
                <a:latin typeface="Trebuchet MS" panose="020B0603020202020204" pitchFamily="34" charset="0"/>
              </a:rPr>
              <a:t>SATs Week</a:t>
            </a:r>
            <a:endParaRPr lang="en-GB" dirty="0">
              <a:solidFill>
                <a:srgbClr val="008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008000"/>
              </a:buClr>
            </a:pPr>
            <a:r>
              <a:rPr lang="en-GB" dirty="0" smtClean="0">
                <a:latin typeface="Trebuchet MS" panose="020B0603020202020204" pitchFamily="34" charset="0"/>
              </a:rPr>
              <a:t>Tests </a:t>
            </a:r>
            <a:r>
              <a:rPr lang="en-GB" dirty="0">
                <a:latin typeface="Trebuchet MS" panose="020B0603020202020204" pitchFamily="34" charset="0"/>
              </a:rPr>
              <a:t>will be conducted in </a:t>
            </a:r>
            <a:r>
              <a:rPr lang="en-GB" dirty="0" smtClean="0">
                <a:latin typeface="Trebuchet MS" panose="020B0603020202020204" pitchFamily="34" charset="0"/>
              </a:rPr>
              <a:t>classrooms and the group rooms around the school</a:t>
            </a:r>
          </a:p>
          <a:p>
            <a:pPr>
              <a:buClr>
                <a:srgbClr val="008000"/>
              </a:buClr>
            </a:pPr>
            <a:r>
              <a:rPr lang="en-GB" dirty="0" smtClean="0">
                <a:latin typeface="Trebuchet MS" panose="020B0603020202020204" pitchFamily="34" charset="0"/>
              </a:rPr>
              <a:t>Normal </a:t>
            </a:r>
            <a:r>
              <a:rPr lang="en-GB" dirty="0">
                <a:latin typeface="Trebuchet MS" panose="020B0603020202020204" pitchFamily="34" charset="0"/>
              </a:rPr>
              <a:t>timetable is changed for all Year 6 pupils.</a:t>
            </a:r>
          </a:p>
          <a:p>
            <a:pPr>
              <a:buClr>
                <a:srgbClr val="008000"/>
              </a:buClr>
            </a:pPr>
            <a:r>
              <a:rPr lang="en-GB" dirty="0" smtClean="0">
                <a:latin typeface="Trebuchet MS" panose="020B0603020202020204" pitchFamily="34" charset="0"/>
              </a:rPr>
              <a:t>Additional </a:t>
            </a:r>
            <a:r>
              <a:rPr lang="en-GB" dirty="0">
                <a:latin typeface="Trebuchet MS" panose="020B0603020202020204" pitchFamily="34" charset="0"/>
              </a:rPr>
              <a:t>or extended breaks </a:t>
            </a:r>
            <a:endParaRPr lang="en-GB" dirty="0" smtClean="0">
              <a:latin typeface="Trebuchet MS" panose="020B0603020202020204" pitchFamily="34" charset="0"/>
            </a:endParaRPr>
          </a:p>
          <a:p>
            <a:pPr>
              <a:buClr>
                <a:srgbClr val="008000"/>
              </a:buClr>
            </a:pPr>
            <a:r>
              <a:rPr lang="en-GB" dirty="0" smtClean="0">
                <a:latin typeface="Trebuchet MS" panose="020B0603020202020204" pitchFamily="34" charset="0"/>
              </a:rPr>
              <a:t>Additional </a:t>
            </a:r>
            <a:r>
              <a:rPr lang="en-GB" dirty="0">
                <a:latin typeface="Trebuchet MS" panose="020B0603020202020204" pitchFamily="34" charset="0"/>
              </a:rPr>
              <a:t>staff will be deployed to support children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60032" y="49637"/>
            <a:ext cx="3168352" cy="43388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6000" dirty="0" smtClean="0">
                <a:latin typeface="Trebuchet MS" panose="020B0603020202020204" pitchFamily="34" charset="0"/>
              </a:rPr>
              <a:t>End of Key Stage SATs Information Afternoon</a:t>
            </a:r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3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8000"/>
                </a:solidFill>
                <a:latin typeface="Trebuchet MS" panose="020B0603020202020204" pitchFamily="34" charset="0"/>
              </a:rPr>
              <a:t>Reading – 1 hour</a:t>
            </a:r>
            <a:endParaRPr lang="en-GB" sz="3200" dirty="0">
              <a:solidFill>
                <a:srgbClr val="008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Trebuchet MS" panose="020B0603020202020204" pitchFamily="34" charset="0"/>
              </a:rPr>
              <a:t>The </a:t>
            </a:r>
            <a:r>
              <a:rPr lang="en-GB" dirty="0">
                <a:latin typeface="Trebuchet MS" panose="020B0603020202020204" pitchFamily="34" charset="0"/>
              </a:rPr>
              <a:t>children will read a booklet </a:t>
            </a:r>
            <a:r>
              <a:rPr lang="en-GB" dirty="0" smtClean="0">
                <a:latin typeface="Trebuchet MS" panose="020B0603020202020204" pitchFamily="34" charset="0"/>
              </a:rPr>
              <a:t> - 3 </a:t>
            </a:r>
            <a:r>
              <a:rPr lang="en-GB" dirty="0">
                <a:latin typeface="Trebuchet MS" panose="020B0603020202020204" pitchFamily="34" charset="0"/>
              </a:rPr>
              <a:t>different and unrelated types of </a:t>
            </a:r>
            <a:r>
              <a:rPr lang="en-GB" dirty="0" smtClean="0">
                <a:latin typeface="Trebuchet MS" panose="020B0603020202020204" pitchFamily="34" charset="0"/>
              </a:rPr>
              <a:t>text (e.g. non-chronological report, </a:t>
            </a:r>
            <a:r>
              <a:rPr lang="en-GB" dirty="0">
                <a:latin typeface="Trebuchet MS" panose="020B0603020202020204" pitchFamily="34" charset="0"/>
              </a:rPr>
              <a:t>a story, a letter or a poem</a:t>
            </a:r>
            <a:r>
              <a:rPr lang="en-GB" dirty="0" smtClean="0">
                <a:latin typeface="Trebuchet MS" panose="020B0603020202020204" pitchFamily="34" charset="0"/>
              </a:rPr>
              <a:t>…)</a:t>
            </a:r>
          </a:p>
          <a:p>
            <a:pPr marL="0" indent="0">
              <a:buNone/>
            </a:pPr>
            <a:endParaRPr lang="en-GB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Trebuchet MS" panose="020B0603020202020204" pitchFamily="34" charset="0"/>
              </a:rPr>
              <a:t>Answer </a:t>
            </a:r>
            <a:r>
              <a:rPr lang="en-GB" dirty="0">
                <a:latin typeface="Trebuchet MS" panose="020B0603020202020204" pitchFamily="34" charset="0"/>
              </a:rPr>
              <a:t>questions based on what they have </a:t>
            </a:r>
            <a:r>
              <a:rPr lang="en-GB" dirty="0" smtClean="0">
                <a:latin typeface="Trebuchet MS" panose="020B0603020202020204" pitchFamily="34" charset="0"/>
              </a:rPr>
              <a:t>read one text at time. </a:t>
            </a:r>
            <a:r>
              <a:rPr lang="en-GB" b="1" i="1" dirty="0" smtClean="0">
                <a:latin typeface="Trebuchet MS" panose="020B0603020202020204" pitchFamily="34" charset="0"/>
              </a:rPr>
              <a:t>Pacing skills </a:t>
            </a:r>
            <a:r>
              <a:rPr lang="en-GB" i="1" dirty="0" smtClean="0">
                <a:latin typeface="Trebuchet MS" panose="020B0603020202020204" pitchFamily="34" charset="0"/>
              </a:rPr>
              <a:t>needed</a:t>
            </a:r>
            <a:r>
              <a:rPr lang="en-GB" dirty="0" smtClean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60032" y="49637"/>
            <a:ext cx="3168352" cy="43388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6000" dirty="0" smtClean="0">
                <a:latin typeface="Trebuchet MS" panose="020B0603020202020204" pitchFamily="34" charset="0"/>
              </a:rPr>
              <a:t>End of Key Stage SATs Information Afternoon</a:t>
            </a:r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38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4" t="23633" r="35470" b="21155"/>
          <a:stretch/>
        </p:blipFill>
        <p:spPr bwMode="auto">
          <a:xfrm>
            <a:off x="3131840" y="745976"/>
            <a:ext cx="2918005" cy="42740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042" y="373917"/>
            <a:ext cx="3879934" cy="349547"/>
          </a:xfrm>
        </p:spPr>
        <p:txBody>
          <a:bodyPr>
            <a:noAutofit/>
          </a:bodyPr>
          <a:lstStyle/>
          <a:p>
            <a:pPr algn="l"/>
            <a:r>
              <a:rPr lang="en-GB" sz="1600" b="1" dirty="0" smtClean="0">
                <a:solidFill>
                  <a:srgbClr val="008000"/>
                </a:solidFill>
                <a:latin typeface="Trebuchet MS" panose="020B0603020202020204" pitchFamily="34" charset="0"/>
              </a:rPr>
              <a:t>Pages from the Sample Reading Test</a:t>
            </a:r>
            <a:endParaRPr lang="en-GB" sz="1600" b="1" dirty="0">
              <a:solidFill>
                <a:srgbClr val="008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9" t="31054" r="35469" b="15039"/>
          <a:stretch/>
        </p:blipFill>
        <p:spPr bwMode="auto">
          <a:xfrm rot="198849">
            <a:off x="6133191" y="806728"/>
            <a:ext cx="3004221" cy="42740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6" t="33594" r="35156" b="12110"/>
          <a:stretch/>
        </p:blipFill>
        <p:spPr bwMode="auto">
          <a:xfrm rot="21431260">
            <a:off x="183938" y="946034"/>
            <a:ext cx="2939963" cy="41278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860032" y="49637"/>
            <a:ext cx="3168352" cy="43388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6000" dirty="0" smtClean="0">
                <a:latin typeface="Trebuchet MS" panose="020B0603020202020204" pitchFamily="34" charset="0"/>
              </a:rPr>
              <a:t>End of Key Stage SATs Information Afternoon</a:t>
            </a:r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45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2" t="20118" r="27812" b="8202"/>
          <a:stretch/>
        </p:blipFill>
        <p:spPr bwMode="auto">
          <a:xfrm rot="305306">
            <a:off x="4510765" y="16767"/>
            <a:ext cx="4218191" cy="5301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6" t="19922" r="27969" b="7422"/>
          <a:stretch/>
        </p:blipFill>
        <p:spPr bwMode="auto">
          <a:xfrm rot="21152979">
            <a:off x="439837" y="-111127"/>
            <a:ext cx="4016693" cy="52613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72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8000"/>
                </a:solidFill>
                <a:latin typeface="Trebuchet MS" panose="020B0603020202020204" pitchFamily="34" charset="0"/>
              </a:rPr>
              <a:t>Ways to help at home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Clr>
                <a:srgbClr val="008000"/>
              </a:buClr>
              <a:buNone/>
            </a:pPr>
            <a:r>
              <a:rPr lang="en-GB" dirty="0" smtClean="0">
                <a:latin typeface="Trebuchet MS" panose="020B0603020202020204" pitchFamily="34" charset="0"/>
              </a:rPr>
              <a:t>Reading</a:t>
            </a:r>
          </a:p>
          <a:p>
            <a:pPr indent="-342900">
              <a:buClr>
                <a:srgbClr val="008000"/>
              </a:buClr>
            </a:pPr>
            <a:r>
              <a:rPr lang="en-GB" dirty="0" smtClean="0">
                <a:latin typeface="Trebuchet MS" panose="020B0603020202020204" pitchFamily="34" charset="0"/>
              </a:rPr>
              <a:t>Read </a:t>
            </a:r>
            <a:r>
              <a:rPr lang="en-GB" dirty="0">
                <a:latin typeface="Trebuchet MS" panose="020B0603020202020204" pitchFamily="34" charset="0"/>
              </a:rPr>
              <a:t>a range of </a:t>
            </a:r>
            <a:r>
              <a:rPr lang="en-GB" dirty="0" smtClean="0">
                <a:latin typeface="Trebuchet MS" panose="020B0603020202020204" pitchFamily="34" charset="0"/>
              </a:rPr>
              <a:t>non-fiction, fiction and poetry texts </a:t>
            </a:r>
            <a:r>
              <a:rPr lang="en-GB" dirty="0">
                <a:latin typeface="Trebuchet MS" panose="020B0603020202020204" pitchFamily="34" charset="0"/>
              </a:rPr>
              <a:t>– identify the features of the texts. </a:t>
            </a:r>
            <a:endParaRPr lang="en-GB" dirty="0" smtClean="0">
              <a:latin typeface="Trebuchet MS" panose="020B0603020202020204" pitchFamily="34" charset="0"/>
            </a:endParaRPr>
          </a:p>
          <a:p>
            <a:pPr indent="-342900">
              <a:buClr>
                <a:srgbClr val="008000"/>
              </a:buClr>
            </a:pPr>
            <a:r>
              <a:rPr lang="en-GB" dirty="0" smtClean="0">
                <a:latin typeface="Trebuchet MS" panose="020B0603020202020204" pitchFamily="34" charset="0"/>
              </a:rPr>
              <a:t>Listen </a:t>
            </a:r>
            <a:r>
              <a:rPr lang="en-GB" dirty="0">
                <a:latin typeface="Trebuchet MS" panose="020B0603020202020204" pitchFamily="34" charset="0"/>
              </a:rPr>
              <a:t>to your child </a:t>
            </a:r>
            <a:r>
              <a:rPr lang="en-GB" dirty="0" smtClean="0">
                <a:latin typeface="Trebuchet MS" panose="020B0603020202020204" pitchFamily="34" charset="0"/>
              </a:rPr>
              <a:t>read.</a:t>
            </a:r>
          </a:p>
          <a:p>
            <a:pPr indent="-342900">
              <a:buClr>
                <a:srgbClr val="008000"/>
              </a:buClr>
            </a:pPr>
            <a:r>
              <a:rPr lang="en-GB" dirty="0" smtClean="0">
                <a:latin typeface="Trebuchet MS" panose="020B0603020202020204" pitchFamily="34" charset="0"/>
              </a:rPr>
              <a:t>Answering questions that involve retrieval skills.</a:t>
            </a:r>
          </a:p>
          <a:p>
            <a:pPr indent="-342900">
              <a:buClr>
                <a:srgbClr val="008000"/>
              </a:buClr>
            </a:pPr>
            <a:r>
              <a:rPr lang="en-GB" dirty="0" smtClean="0">
                <a:latin typeface="Trebuchet MS" panose="020B0603020202020204" pitchFamily="34" charset="0"/>
              </a:rPr>
              <a:t>Conversations about the book where children can relate to what has been read (e.g. what did characters mean when they said…)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60032" y="49637"/>
            <a:ext cx="3168352" cy="43388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6000" dirty="0" smtClean="0">
                <a:latin typeface="Trebuchet MS" panose="020B0603020202020204" pitchFamily="34" charset="0"/>
              </a:rPr>
              <a:t>End of Key Stage SATs Information Afternoon</a:t>
            </a:r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10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70748"/>
            <a:ext cx="7384666" cy="857250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008000"/>
                </a:solidFill>
                <a:latin typeface="Trebuchet MS" panose="020B0603020202020204" pitchFamily="34" charset="0"/>
              </a:rPr>
              <a:t>English Grammar, Punctuation and Spelling</a:t>
            </a:r>
            <a:br>
              <a:rPr lang="en-GB" sz="2400" dirty="0" smtClean="0">
                <a:solidFill>
                  <a:srgbClr val="008000"/>
                </a:solidFill>
                <a:latin typeface="Trebuchet MS" panose="020B0603020202020204" pitchFamily="34" charset="0"/>
              </a:rPr>
            </a:br>
            <a:r>
              <a:rPr lang="en-GB" sz="2400" dirty="0" smtClean="0">
                <a:solidFill>
                  <a:srgbClr val="008000"/>
                </a:solidFill>
                <a:latin typeface="Trebuchet MS" panose="020B0603020202020204" pitchFamily="34" charset="0"/>
              </a:rPr>
              <a:t>- 45 minutes</a:t>
            </a:r>
            <a:endParaRPr lang="en-GB" sz="2400" dirty="0">
              <a:solidFill>
                <a:srgbClr val="008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997"/>
            <a:ext cx="7056784" cy="310299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Trebuchet MS" panose="020B0603020202020204" pitchFamily="34" charset="0"/>
              </a:rPr>
              <a:t>Paper 1</a:t>
            </a:r>
          </a:p>
          <a:p>
            <a:pPr marL="0" indent="0">
              <a:buNone/>
            </a:pPr>
            <a:r>
              <a:rPr lang="en-GB" dirty="0" smtClean="0">
                <a:latin typeface="Trebuchet MS" panose="020B0603020202020204" pitchFamily="34" charset="0"/>
              </a:rPr>
              <a:t>The </a:t>
            </a:r>
            <a:r>
              <a:rPr lang="en-GB" dirty="0">
                <a:latin typeface="Trebuchet MS" panose="020B0603020202020204" pitchFamily="34" charset="0"/>
              </a:rPr>
              <a:t>questions are very much like the questions they have been answering on spag.com for homework. </a:t>
            </a:r>
            <a:r>
              <a:rPr lang="en-GB" dirty="0" smtClean="0">
                <a:latin typeface="Trebuchet MS" panose="020B0603020202020204" pitchFamily="34" charset="0"/>
              </a:rPr>
              <a:t> Questions get progressively more difficult.</a:t>
            </a:r>
          </a:p>
          <a:p>
            <a:pPr marL="0" indent="0">
              <a:buNone/>
            </a:pPr>
            <a:endParaRPr lang="en-GB" dirty="0" smtClean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Trebuchet MS" panose="020B0603020202020204" pitchFamily="34" charset="0"/>
              </a:rPr>
              <a:t>Paper 2 - Spelling</a:t>
            </a:r>
          </a:p>
          <a:p>
            <a:pPr marL="0" indent="0">
              <a:buNone/>
            </a:pPr>
            <a:r>
              <a:rPr lang="en-GB" dirty="0" smtClean="0">
                <a:latin typeface="Trebuchet MS" panose="020B0603020202020204" pitchFamily="34" charset="0"/>
              </a:rPr>
              <a:t>The </a:t>
            </a:r>
            <a:r>
              <a:rPr lang="en-GB" dirty="0">
                <a:latin typeface="Trebuchet MS" panose="020B0603020202020204" pitchFamily="34" charset="0"/>
              </a:rPr>
              <a:t>children will have 20 unrelated sentences on their sheet with one ‘blanked’ out word in each.</a:t>
            </a:r>
          </a:p>
          <a:p>
            <a:pPr marL="0" indent="0">
              <a:buNone/>
            </a:pPr>
            <a:r>
              <a:rPr lang="en-GB" dirty="0">
                <a:latin typeface="Trebuchet MS" panose="020B0603020202020204" pitchFamily="34" charset="0"/>
              </a:rPr>
              <a:t>The teacher will: </a:t>
            </a:r>
          </a:p>
          <a:p>
            <a:pPr lvl="0"/>
            <a:r>
              <a:rPr lang="en-GB" dirty="0">
                <a:latin typeface="Trebuchet MS" panose="020B0603020202020204" pitchFamily="34" charset="0"/>
              </a:rPr>
              <a:t>say the word that is </a:t>
            </a:r>
            <a:r>
              <a:rPr lang="en-GB" dirty="0" smtClean="0">
                <a:latin typeface="Trebuchet MS" panose="020B0603020202020204" pitchFamily="34" charset="0"/>
              </a:rPr>
              <a:t>missing</a:t>
            </a:r>
            <a:endParaRPr lang="en-GB" dirty="0">
              <a:latin typeface="Trebuchet MS" panose="020B0603020202020204" pitchFamily="34" charset="0"/>
            </a:endParaRPr>
          </a:p>
          <a:p>
            <a:pPr lvl="0"/>
            <a:r>
              <a:rPr lang="en-GB" dirty="0">
                <a:latin typeface="Trebuchet MS" panose="020B0603020202020204" pitchFamily="34" charset="0"/>
              </a:rPr>
              <a:t>say the whole sentence it is in to put the word in </a:t>
            </a:r>
            <a:r>
              <a:rPr lang="en-GB" dirty="0" smtClean="0">
                <a:latin typeface="Trebuchet MS" panose="020B0603020202020204" pitchFamily="34" charset="0"/>
              </a:rPr>
              <a:t>context</a:t>
            </a:r>
            <a:endParaRPr lang="en-GB" dirty="0">
              <a:latin typeface="Trebuchet MS" panose="020B0603020202020204" pitchFamily="34" charset="0"/>
            </a:endParaRPr>
          </a:p>
          <a:p>
            <a:r>
              <a:rPr lang="en-GB" dirty="0">
                <a:latin typeface="Trebuchet MS" panose="020B0603020202020204" pitchFamily="34" charset="0"/>
              </a:rPr>
              <a:t>repeat the missing word </a:t>
            </a:r>
            <a:r>
              <a:rPr lang="en-GB" dirty="0" smtClean="0">
                <a:latin typeface="Trebuchet MS" panose="020B0603020202020204" pitchFamily="34" charset="0"/>
              </a:rPr>
              <a:t>again</a:t>
            </a:r>
          </a:p>
          <a:p>
            <a:endParaRPr lang="en-GB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sz="3200" dirty="0" smtClean="0">
                <a:latin typeface="Trebuchet MS" panose="020B0603020202020204" pitchFamily="34" charset="0"/>
              </a:rPr>
              <a:t>Scores are combined</a:t>
            </a:r>
            <a:endParaRPr lang="en-GB" sz="3200" dirty="0">
              <a:latin typeface="Trebuchet MS" panose="020B0603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60032" y="49637"/>
            <a:ext cx="3168352" cy="43388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6000" dirty="0" smtClean="0">
                <a:latin typeface="Trebuchet MS" panose="020B0603020202020204" pitchFamily="34" charset="0"/>
              </a:rPr>
              <a:t>End of Key Stage SATs Information Afternoon</a:t>
            </a:r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25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857</TotalTime>
  <Words>857</Words>
  <Application>Microsoft Office PowerPoint</Application>
  <PresentationFormat>On-screen Show (16:9)</PresentationFormat>
  <Paragraphs>124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Austin</vt:lpstr>
      <vt:lpstr>End of Key Stage SATs Information Afternoon</vt:lpstr>
      <vt:lpstr>Outline</vt:lpstr>
      <vt:lpstr>The Week  8 May 2017</vt:lpstr>
      <vt:lpstr>SATs Week</vt:lpstr>
      <vt:lpstr>Reading – 1 hour</vt:lpstr>
      <vt:lpstr>Pages from the Sample Reading Test</vt:lpstr>
      <vt:lpstr>PowerPoint Presentation</vt:lpstr>
      <vt:lpstr>Ways to help at home </vt:lpstr>
      <vt:lpstr>English Grammar, Punctuation and Spelling - 45 minutes</vt:lpstr>
      <vt:lpstr>PowerPoint Presentation</vt:lpstr>
      <vt:lpstr>Maths – Arithmetic (30mins)</vt:lpstr>
      <vt:lpstr>PowerPoint Presentation</vt:lpstr>
      <vt:lpstr>Maths – Reasoning Papers (x2)  40 minutes each</vt:lpstr>
      <vt:lpstr>PowerPoint Presentation</vt:lpstr>
      <vt:lpstr>Ways to help at home </vt:lpstr>
      <vt:lpstr>Advice for children</vt:lpstr>
      <vt:lpstr>During the week</vt:lpstr>
      <vt:lpstr>What happens if my child is really ill? </vt:lpstr>
      <vt:lpstr>Results</vt:lpstr>
      <vt:lpstr>Links to past papers</vt:lpstr>
      <vt:lpstr>Recommended Revision Material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of Key Stage SATs</dc:title>
  <dc:creator>Jonathan Poole</dc:creator>
  <cp:lastModifiedBy>Head </cp:lastModifiedBy>
  <cp:revision>33</cp:revision>
  <dcterms:created xsi:type="dcterms:W3CDTF">2016-04-12T09:27:06Z</dcterms:created>
  <dcterms:modified xsi:type="dcterms:W3CDTF">2017-03-09T17:21:31Z</dcterms:modified>
</cp:coreProperties>
</file>