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8" r:id="rId10"/>
    <p:sldId id="263" r:id="rId11"/>
    <p:sldId id="265" r:id="rId12"/>
    <p:sldId id="270" r:id="rId13"/>
    <p:sldId id="271" r:id="rId14"/>
    <p:sldId id="264" r:id="rId15"/>
    <p:sldId id="269" r:id="rId16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>
      <p:cViewPr varScale="1">
        <p:scale>
          <a:sx n="69" d="100"/>
          <a:sy n="69" d="100"/>
        </p:scale>
        <p:origin x="-8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3F3E5-2D9E-4EDE-B50C-7229F8246396}" type="datetimeFigureOut">
              <a:rPr lang="en-GB" smtClean="0"/>
              <a:t>18/04/2018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9CBA5-560A-44E0-835E-EB179F184F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394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3E0A2-9671-464C-8A49-BA90B80F1A9E}" type="datetimeFigureOut">
              <a:rPr lang="en-GB" smtClean="0"/>
              <a:t>18/04/2018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66C60-4CB8-46CB-B41C-182FA0526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01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66C60-4CB8-46CB-B41C-182FA0526BA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099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Children should be able</a:t>
            </a:r>
            <a:r>
              <a:rPr lang="en-GB" baseline="0" dirty="0" smtClean="0"/>
              <a:t> to carry their own stuff SD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66C60-4CB8-46CB-B41C-182FA0526BA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202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You may want to stay behind tonight and complete</a:t>
            </a:r>
            <a:r>
              <a:rPr lang="en-GB" baseline="0" dirty="0" smtClean="0"/>
              <a:t> them here…SD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66C60-4CB8-46CB-B41C-182FA0526BA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665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66C60-4CB8-46CB-B41C-182FA0526BA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878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66C60-4CB8-46CB-B41C-182FA0526BA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878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TT SD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66C60-4CB8-46CB-B41C-182FA0526BA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530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66C60-4CB8-46CB-B41C-182FA0526BA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594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66C60-4CB8-46CB-B41C-182FA0526BA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399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Thank you for those that volunteered</a:t>
            </a:r>
            <a:r>
              <a:rPr lang="en-GB" baseline="0" dirty="0" smtClean="0"/>
              <a:t> to help with this trip. TT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66C60-4CB8-46CB-B41C-182FA0526BA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600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SD- remind</a:t>
            </a:r>
            <a:r>
              <a:rPr lang="en-GB" baseline="0" dirty="0" smtClean="0"/>
              <a:t> parents that there will be </a:t>
            </a:r>
            <a:r>
              <a:rPr lang="en-GB" baseline="0" dirty="0" err="1" smtClean="0"/>
              <a:t>noone</a:t>
            </a:r>
            <a:r>
              <a:rPr lang="en-GB" baseline="0" dirty="0" smtClean="0"/>
              <a:t> to supervise the children before that time.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66C60-4CB8-46CB-B41C-182FA0526BA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326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66C60-4CB8-46CB-B41C-182FA0526BA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226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66C60-4CB8-46CB-B41C-182FA0526BA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892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66C60-4CB8-46CB-B41C-182FA0526BA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869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66C60-4CB8-46CB-B41C-182FA0526BA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00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7FEB-0E71-46E0-B06C-90579804BF40}" type="datetimeFigureOut">
              <a:rPr lang="en-GB" smtClean="0"/>
              <a:t>18/04/2018</a:t>
            </a:fld>
            <a:endParaRPr lang="en-GB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8361-0773-4D13-A3BE-C07ED26BA63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7FEB-0E71-46E0-B06C-90579804BF40}" type="datetimeFigureOut">
              <a:rPr lang="en-GB" smtClean="0"/>
              <a:t>18/04/2018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8361-0773-4D13-A3BE-C07ED26BA63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7FEB-0E71-46E0-B06C-90579804BF40}" type="datetimeFigureOut">
              <a:rPr lang="en-GB" smtClean="0"/>
              <a:t>18/04/2018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8361-0773-4D13-A3BE-C07ED26BA63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7FEB-0E71-46E0-B06C-90579804BF40}" type="datetimeFigureOut">
              <a:rPr lang="en-GB" smtClean="0"/>
              <a:t>18/04/2018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8361-0773-4D13-A3BE-C07ED26BA63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7FEB-0E71-46E0-B06C-90579804BF40}" type="datetimeFigureOut">
              <a:rPr lang="en-GB" smtClean="0"/>
              <a:t>18/04/2018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8361-0773-4D13-A3BE-C07ED26BA639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7FEB-0E71-46E0-B06C-90579804BF40}" type="datetimeFigureOut">
              <a:rPr lang="en-GB" smtClean="0"/>
              <a:t>18/04/2018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8361-0773-4D13-A3BE-C07ED26BA63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7FEB-0E71-46E0-B06C-90579804BF40}" type="datetimeFigureOut">
              <a:rPr lang="en-GB" smtClean="0"/>
              <a:t>18/04/2018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8361-0773-4D13-A3BE-C07ED26BA63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7FEB-0E71-46E0-B06C-90579804BF40}" type="datetimeFigureOut">
              <a:rPr lang="en-GB" smtClean="0"/>
              <a:t>18/04/2018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8361-0773-4D13-A3BE-C07ED26BA63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7FEB-0E71-46E0-B06C-90579804BF40}" type="datetimeFigureOut">
              <a:rPr lang="en-GB" smtClean="0"/>
              <a:t>18/04/2018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8361-0773-4D13-A3BE-C07ED26BA639}" type="slidenum">
              <a:rPr lang="en-GB" smtClean="0"/>
              <a:t>‹#›</a:t>
            </a:fld>
            <a:endParaRPr lang="en-GB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7FEB-0E71-46E0-B06C-90579804BF40}" type="datetimeFigureOut">
              <a:rPr lang="en-GB" smtClean="0"/>
              <a:t>18/04/2018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8361-0773-4D13-A3BE-C07ED26BA63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7FEB-0E71-46E0-B06C-90579804BF40}" type="datetimeFigureOut">
              <a:rPr lang="en-GB" smtClean="0"/>
              <a:t>18/04/2018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8361-0773-4D13-A3BE-C07ED26BA63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8A47FEB-0E71-46E0-B06C-90579804BF40}" type="datetimeFigureOut">
              <a:rPr lang="en-GB" smtClean="0"/>
              <a:t>18/04/2018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5808361-0773-4D13-A3BE-C07ED26BA639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18" Type="http://schemas.openxmlformats.org/officeDocument/2006/relationships/image" Target="../media/image2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" Type="http://schemas.openxmlformats.org/officeDocument/2006/relationships/image" Target="../media/image13.jpeg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19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2132998"/>
          </a:xfrm>
        </p:spPr>
        <p:txBody>
          <a:bodyPr/>
          <a:lstStyle/>
          <a:p>
            <a:pPr algn="r"/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Year 4 Visit to Sayers Croft </a:t>
            </a:r>
            <a:b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</a:br>
            <a:r>
              <a:rPr lang="en-GB" sz="2800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Friday 18</a:t>
            </a:r>
            <a:r>
              <a:rPr lang="en-GB" sz="2800" baseline="30000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th</a:t>
            </a:r>
            <a:r>
              <a:rPr lang="en-GB" sz="2800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- Sunday 20</a:t>
            </a:r>
            <a:r>
              <a:rPr lang="en-GB" sz="2800" baseline="30000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th</a:t>
            </a:r>
            <a:r>
              <a:rPr lang="en-GB" sz="2800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May 2018</a:t>
            </a:r>
            <a:endParaRPr lang="en-GB" sz="2800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4249209" cy="55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55449"/>
            <a:ext cx="3672408" cy="2358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35696" y="2780928"/>
            <a:ext cx="2376264" cy="3361873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0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What do I need to bring?</a:t>
            </a:r>
            <a:endParaRPr lang="en-GB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Please ensure </a:t>
            </a:r>
            <a:r>
              <a:rPr lang="en-GB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ALL</a:t>
            </a:r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items are labelled as children will need to unpack.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Please ensure you supply old clothes that you do not mind getting muddy.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Sturdy covered shoes for outside and slippers/ sandals for inside.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No electronics (including kindles, mobile phones and tablets).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No aerosol cans allowed on site.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Please clearly label all medication with name and dosage and hand in to your child’s class teacher on arrival. </a:t>
            </a:r>
            <a:endParaRPr lang="en-GB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95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What do I need to remember?</a:t>
            </a:r>
            <a:endParaRPr lang="en-GB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Please return your medical forms by </a:t>
            </a:r>
            <a:r>
              <a:rPr lang="en-GB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Monday 23</a:t>
            </a:r>
            <a:r>
              <a:rPr lang="en-GB" b="1" baseline="30000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rd</a:t>
            </a:r>
            <a:r>
              <a:rPr lang="en-GB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April </a:t>
            </a:r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if you have not already done so. Spare copies are available at the back if needed. 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Please be aware, the final date for payments has now passed. Any outstanding amounts should be paid as soon as possible.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575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Last Year…</a:t>
            </a:r>
            <a:endParaRPr lang="en-GB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6660232" y="5049900"/>
            <a:ext cx="2088232" cy="1008112"/>
          </a:xfrm>
          <a:prstGeom prst="wedgeRoundRectCallout">
            <a:avLst>
              <a:gd name="adj1" fmla="val -46708"/>
              <a:gd name="adj2" fmla="val 87238"/>
              <a:gd name="adj3" fmla="val 16667"/>
            </a:avLst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The Sayers Croft staff are really friendly!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781441" y="1752034"/>
            <a:ext cx="2160240" cy="1172910"/>
          </a:xfrm>
          <a:prstGeom prst="wedgeRoundRectCallout">
            <a:avLst>
              <a:gd name="adj1" fmla="val 51639"/>
              <a:gd name="adj2" fmla="val 79037"/>
              <a:gd name="adj3" fmla="val 16667"/>
            </a:avLst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Staying in dorms with our friends was great fun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224380" y="861120"/>
            <a:ext cx="2304256" cy="1224136"/>
          </a:xfrm>
          <a:prstGeom prst="wedgeRoundRectCallout">
            <a:avLst>
              <a:gd name="adj1" fmla="val 39459"/>
              <a:gd name="adj2" fmla="val 69695"/>
              <a:gd name="adj3" fmla="val 16667"/>
            </a:avLst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Falling off the challenge course was really fun- the coach made it seem real</a:t>
            </a:r>
            <a:endParaRPr lang="en-GB" sz="16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727435" y="3596827"/>
            <a:ext cx="2268252" cy="1224136"/>
          </a:xfrm>
          <a:prstGeom prst="wedgeRoundRectCallout">
            <a:avLst>
              <a:gd name="adj1" fmla="val -50152"/>
              <a:gd name="adj2" fmla="val 79477"/>
              <a:gd name="adj3" fmla="val 16667"/>
            </a:avLst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The food was amazing- we all got as much as we needed!</a:t>
            </a:r>
            <a:endParaRPr lang="en-GB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3824630" y="3789040"/>
            <a:ext cx="2399750" cy="1368152"/>
          </a:xfrm>
          <a:prstGeom prst="wedgeRoundRectCallout">
            <a:avLst>
              <a:gd name="adj1" fmla="val -54669"/>
              <a:gd name="adj2" fmla="val 70746"/>
              <a:gd name="adj3" fmla="val 16667"/>
            </a:avLst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Finding our way around the site while orienteering was fun</a:t>
            </a:r>
            <a:endParaRPr lang="en-GB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3723900" y="1752034"/>
            <a:ext cx="2088232" cy="1008112"/>
          </a:xfrm>
          <a:prstGeom prst="wedgeRoundRectCallout">
            <a:avLst>
              <a:gd name="adj1" fmla="val -266"/>
              <a:gd name="adj2" fmla="val 81740"/>
              <a:gd name="adj3" fmla="val 16667"/>
            </a:avLst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I enjoyed finding big creatures in Pond Dipping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1160717" y="5157192"/>
            <a:ext cx="2088232" cy="1008112"/>
          </a:xfrm>
          <a:prstGeom prst="wedgeRoundRectCallout">
            <a:avLst>
              <a:gd name="adj1" fmla="val 46840"/>
              <a:gd name="adj2" fmla="val 65249"/>
              <a:gd name="adj3" fmla="val 16667"/>
            </a:avLst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I WOULD RECOMMEND IT TO EVERYONE!!!</a:t>
            </a:r>
            <a:endParaRPr lang="en-GB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6444208" y="3120399"/>
            <a:ext cx="2304256" cy="1088496"/>
          </a:xfrm>
          <a:prstGeom prst="wedgeRoundRectCallout">
            <a:avLst>
              <a:gd name="adj1" fmla="val -2920"/>
              <a:gd name="adj2" fmla="val 77617"/>
              <a:gd name="adj3" fmla="val 16667"/>
            </a:avLst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We loved smelling  the different pots during the Saxon round house!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91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243287"/>
            <a:ext cx="1439879" cy="10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83" y="3579000"/>
            <a:ext cx="1439879" cy="1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314" y="359273"/>
            <a:ext cx="1440330" cy="10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628" y="1897019"/>
            <a:ext cx="1440300" cy="10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67" y="1766166"/>
            <a:ext cx="1440000" cy="10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803439"/>
            <a:ext cx="1440150" cy="108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000" y="448739"/>
            <a:ext cx="1440000" cy="108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326" y="359273"/>
            <a:ext cx="1440359" cy="108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7" y="404664"/>
            <a:ext cx="1440420" cy="108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928" y="4034158"/>
            <a:ext cx="1440000" cy="108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948" y="2883439"/>
            <a:ext cx="1440000" cy="108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647125"/>
            <a:ext cx="1440000" cy="108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86" y="1788568"/>
            <a:ext cx="1440000" cy="108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900" y="5338110"/>
            <a:ext cx="1440000" cy="10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815" y="5301233"/>
            <a:ext cx="1920000" cy="108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100" y="4298917"/>
            <a:ext cx="1080000" cy="192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25" y="3603370"/>
            <a:ext cx="1080000" cy="14398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25" y="5338110"/>
            <a:ext cx="144015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3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What are the children looking forward to?</a:t>
            </a:r>
            <a:endParaRPr lang="en-GB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6614181" y="5034135"/>
            <a:ext cx="2088232" cy="1008112"/>
          </a:xfrm>
          <a:prstGeom prst="wedgeRoundRectCallout">
            <a:avLst>
              <a:gd name="adj1" fmla="val -46708"/>
              <a:gd name="adj2" fmla="val 87238"/>
              <a:gd name="adj3" fmla="val 16667"/>
            </a:avLst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I’m looking forward to everything!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781441" y="2085256"/>
            <a:ext cx="2160240" cy="1172910"/>
          </a:xfrm>
          <a:prstGeom prst="wedgeRoundRectCallout">
            <a:avLst>
              <a:gd name="adj1" fmla="val 51639"/>
              <a:gd name="adj2" fmla="val 79037"/>
              <a:gd name="adj3" fmla="val 16667"/>
            </a:avLst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I’m looking forward to the different activities!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422504" y="1772816"/>
            <a:ext cx="2304256" cy="1224136"/>
          </a:xfrm>
          <a:prstGeom prst="wedgeRoundRectCallout">
            <a:avLst>
              <a:gd name="adj1" fmla="val 39459"/>
              <a:gd name="adj2" fmla="val 69695"/>
              <a:gd name="adj3" fmla="val 16667"/>
            </a:avLst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I’m looking forward to orienteering!</a:t>
            </a:r>
            <a:endParaRPr lang="en-GB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755576" y="3664647"/>
            <a:ext cx="2268252" cy="1224136"/>
          </a:xfrm>
          <a:prstGeom prst="wedgeRoundRectCallout">
            <a:avLst>
              <a:gd name="adj1" fmla="val -50152"/>
              <a:gd name="adj2" fmla="val 79477"/>
              <a:gd name="adj3" fmla="val 16667"/>
            </a:avLst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I’m looking forward to spending time with my friends!</a:t>
            </a:r>
            <a:endParaRPr lang="en-GB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3923928" y="4349467"/>
            <a:ext cx="2399750" cy="1368152"/>
          </a:xfrm>
          <a:prstGeom prst="wedgeRoundRectCallout">
            <a:avLst>
              <a:gd name="adj1" fmla="val -54669"/>
              <a:gd name="adj2" fmla="val 70746"/>
              <a:gd name="adj3" fmla="val 16667"/>
            </a:avLst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I’m looking forward to trying new things!</a:t>
            </a:r>
            <a:endParaRPr lang="en-GB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4079687" y="1316826"/>
            <a:ext cx="2088232" cy="1008112"/>
          </a:xfrm>
          <a:prstGeom prst="wedgeRoundRectCallout">
            <a:avLst>
              <a:gd name="adj1" fmla="val -266"/>
              <a:gd name="adj2" fmla="val 81740"/>
              <a:gd name="adj3" fmla="val 16667"/>
            </a:avLst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I’m looking forward to staying in bunk beds!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1160717" y="5157192"/>
            <a:ext cx="2088232" cy="1008112"/>
          </a:xfrm>
          <a:prstGeom prst="wedgeRoundRectCallout">
            <a:avLst>
              <a:gd name="adj1" fmla="val 46840"/>
              <a:gd name="adj2" fmla="val 65249"/>
              <a:gd name="adj3" fmla="val 16667"/>
            </a:avLst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I’m looking forward to the bouldering!</a:t>
            </a:r>
            <a:endParaRPr lang="en-GB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5940152" y="3157848"/>
            <a:ext cx="2088232" cy="1008112"/>
          </a:xfrm>
          <a:prstGeom prst="wedgeRoundRectCallout">
            <a:avLst>
              <a:gd name="adj1" fmla="val -2920"/>
              <a:gd name="adj2" fmla="val 77617"/>
              <a:gd name="adj3" fmla="val 16667"/>
            </a:avLst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I’m looking forward to seeing different animals!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3278413" y="2937793"/>
            <a:ext cx="2088232" cy="1008112"/>
          </a:xfrm>
          <a:prstGeom prst="wedgeRoundRectCallout">
            <a:avLst>
              <a:gd name="adj1" fmla="val -266"/>
              <a:gd name="adj2" fmla="val 81740"/>
              <a:gd name="adj3" fmla="val 16667"/>
            </a:avLst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I’m looking forward to staying up later!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56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Thank you for coming!</a:t>
            </a:r>
            <a:endParaRPr lang="en-GB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 smtClean="0">
              <a:solidFill>
                <a:srgbClr val="008000"/>
              </a:solidFill>
            </a:endParaRPr>
          </a:p>
          <a:p>
            <a:pPr algn="ctr"/>
            <a:r>
              <a:rPr lang="en-GB" dirty="0" smtClean="0">
                <a:solidFill>
                  <a:srgbClr val="008000"/>
                </a:solidFill>
              </a:rPr>
              <a:t>Staff will be around if you have any questions or queries</a:t>
            </a:r>
            <a:endParaRPr lang="en-GB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8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Tonight…</a:t>
            </a:r>
            <a:endParaRPr lang="en-GB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1447800"/>
            <a:ext cx="7818072" cy="480060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Why Sayers Croft?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Who’s coming?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How do we get there?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What does our day look like?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What are we doing there?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What happens at night?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What do we need to bring?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What do I need to remember?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Last year…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What are the children looking forward to?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Any other questions?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41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Why Sayers Croft?</a:t>
            </a:r>
            <a:endParaRPr lang="en-GB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rgbClr val="008000"/>
                </a:solidFill>
                <a:latin typeface="Trebuchet MS" panose="020B0603020202020204" pitchFamily="34" charset="0"/>
              </a:rPr>
              <a:t>Local- well established with great reputation </a:t>
            </a:r>
          </a:p>
          <a:p>
            <a:pPr lvl="1"/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“Sayers </a:t>
            </a:r>
            <a:r>
              <a:rPr lang="en-GB" dirty="0">
                <a:solidFill>
                  <a:srgbClr val="008000"/>
                </a:solidFill>
                <a:latin typeface="Trebuchet MS" panose="020B0603020202020204" pitchFamily="34" charset="0"/>
              </a:rPr>
              <a:t>Croft is a beautiful, safe site </a:t>
            </a:r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that has </a:t>
            </a:r>
            <a:r>
              <a:rPr lang="en-GB" dirty="0">
                <a:solidFill>
                  <a:srgbClr val="008000"/>
                </a:solidFill>
                <a:latin typeface="Trebuchet MS" panose="020B0603020202020204" pitchFamily="34" charset="0"/>
              </a:rPr>
              <a:t>been providing quality outdoor experiences for young people for over 70 years</a:t>
            </a:r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.” 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Gives children the chance to spend a short time away from home before the year 6 residential. 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Range of outdoor activities bespoke to our curriculum (History, Geography, PE and Science).</a:t>
            </a:r>
          </a:p>
        </p:txBody>
      </p:sp>
    </p:spTree>
    <p:extLst>
      <p:ext uri="{BB962C8B-B14F-4D97-AF65-F5344CB8AC3E}">
        <p14:creationId xmlns:p14="http://schemas.microsoft.com/office/powerpoint/2010/main" val="208705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Who’s Coming?</a:t>
            </a:r>
            <a:endParaRPr lang="en-GB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268760"/>
            <a:ext cx="7498080" cy="5256584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Miss S. </a:t>
            </a:r>
            <a:r>
              <a:rPr lang="en-GB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Dlugokecka</a:t>
            </a:r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(Class teacher)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Miss E. Martin(Class teacher)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Mr A. Samson (Head teacher</a:t>
            </a:r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)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Miss R. </a:t>
            </a:r>
            <a:r>
              <a:rPr lang="en-GB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Pulleyn</a:t>
            </a:r>
            <a:endParaRPr lang="en-GB" dirty="0" smtClean="0">
              <a:solidFill>
                <a:srgbClr val="008000"/>
              </a:solidFill>
              <a:latin typeface="Trebuchet MS" panose="020B0603020202020204" pitchFamily="34" charset="0"/>
            </a:endParaRP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Mrs J. Nash (TA)</a:t>
            </a:r>
          </a:p>
          <a:p>
            <a:r>
              <a:rPr lang="en-GB" dirty="0">
                <a:solidFill>
                  <a:srgbClr val="008000"/>
                </a:solidFill>
                <a:latin typeface="Trebuchet MS" panose="020B0603020202020204" pitchFamily="34" charset="0"/>
              </a:rPr>
              <a:t>Miss V. </a:t>
            </a:r>
            <a:r>
              <a:rPr lang="en-GB" dirty="0" err="1">
                <a:solidFill>
                  <a:srgbClr val="008000"/>
                </a:solidFill>
                <a:latin typeface="Trebuchet MS" panose="020B0603020202020204" pitchFamily="34" charset="0"/>
              </a:rPr>
              <a:t>Blacklidge</a:t>
            </a:r>
            <a:r>
              <a:rPr lang="en-GB" dirty="0">
                <a:solidFill>
                  <a:srgbClr val="008000"/>
                </a:solidFill>
                <a:latin typeface="Trebuchet MS" panose="020B0603020202020204" pitchFamily="34" charset="0"/>
              </a:rPr>
              <a:t> (TA)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Mrs L. </a:t>
            </a:r>
            <a:r>
              <a:rPr lang="en-GB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Munz</a:t>
            </a:r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(</a:t>
            </a:r>
            <a:r>
              <a:rPr lang="en-GB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Burser</a:t>
            </a:r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)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Mrs R. Samson</a:t>
            </a:r>
          </a:p>
        </p:txBody>
      </p:sp>
    </p:spTree>
    <p:extLst>
      <p:ext uri="{BB962C8B-B14F-4D97-AF65-F5344CB8AC3E}">
        <p14:creationId xmlns:p14="http://schemas.microsoft.com/office/powerpoint/2010/main" val="189976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How do you get there?</a:t>
            </a:r>
            <a:endParaRPr lang="en-GB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1115616" y="1524000"/>
            <a:ext cx="4248472" cy="5073352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Children can be picked up from school from </a:t>
            </a:r>
            <a:r>
              <a:rPr lang="en-GB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2:00pm</a:t>
            </a:r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.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Children to be dropped off at </a:t>
            </a:r>
            <a:r>
              <a:rPr lang="en-GB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3:30pm</a:t>
            </a:r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at Sayers Croft. 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Children to be picked up at </a:t>
            </a:r>
            <a:r>
              <a:rPr lang="en-GB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1:30pm</a:t>
            </a:r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on </a:t>
            </a:r>
            <a:r>
              <a:rPr lang="en-GB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Sunday </a:t>
            </a:r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from Sayers Croft.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Please car share where possible. 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Please see us if there are any problems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420888"/>
            <a:ext cx="3431277" cy="2610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470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What does our day look like?</a:t>
            </a:r>
            <a:endParaRPr lang="en-GB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Breakfast - </a:t>
            </a:r>
            <a:r>
              <a:rPr lang="en-GB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8:00am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Morning activities -</a:t>
            </a:r>
            <a:r>
              <a:rPr lang="en-GB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9:30am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Lunch - </a:t>
            </a:r>
            <a:r>
              <a:rPr lang="en-GB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12:30pm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Afternoon activities -</a:t>
            </a:r>
            <a:r>
              <a:rPr lang="en-GB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1:30pm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Free Time- </a:t>
            </a:r>
            <a:r>
              <a:rPr lang="en-GB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4:00pm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Dinner - </a:t>
            </a:r>
            <a:r>
              <a:rPr lang="en-GB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6:00pm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Evening activities -</a:t>
            </a:r>
            <a:r>
              <a:rPr lang="en-GB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7:00pm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Bedtime </a:t>
            </a:r>
            <a:r>
              <a:rPr lang="en-GB" smtClean="0">
                <a:solidFill>
                  <a:srgbClr val="008000"/>
                </a:solidFill>
                <a:latin typeface="Trebuchet MS" panose="020B0603020202020204" pitchFamily="34" charset="0"/>
              </a:rPr>
              <a:t>– </a:t>
            </a:r>
            <a:r>
              <a:rPr lang="en-GB" b="1" smtClean="0">
                <a:solidFill>
                  <a:srgbClr val="008000"/>
                </a:solidFill>
                <a:latin typeface="Trebuchet MS" panose="020B0603020202020204" pitchFamily="34" charset="0"/>
              </a:rPr>
              <a:t>9:15pm</a:t>
            </a:r>
            <a:endParaRPr lang="en-GB" b="1" dirty="0" smtClean="0">
              <a:solidFill>
                <a:srgbClr val="008000"/>
              </a:solidFill>
              <a:latin typeface="Trebuchet MS" panose="020B0603020202020204" pitchFamily="34" charset="0"/>
            </a:endParaRP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Lights out - </a:t>
            </a:r>
            <a:r>
              <a:rPr lang="en-GB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9:45pm</a:t>
            </a:r>
            <a:endParaRPr lang="en-GB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22052" y="1412776"/>
            <a:ext cx="3744416" cy="208823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4922052" y="3933056"/>
            <a:ext cx="3744416" cy="208823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31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What are we doing there?</a:t>
            </a:r>
            <a:endParaRPr lang="en-GB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Challenge Course </a:t>
            </a:r>
            <a:r>
              <a:rPr lang="en-GB" dirty="0">
                <a:solidFill>
                  <a:srgbClr val="008000"/>
                </a:solidFill>
                <a:latin typeface="Trebuchet MS" panose="020B0603020202020204" pitchFamily="34" charset="0"/>
              </a:rPr>
              <a:t>and Team Challenges</a:t>
            </a:r>
          </a:p>
          <a:p>
            <a:r>
              <a:rPr lang="en-GB" dirty="0">
                <a:solidFill>
                  <a:srgbClr val="008000"/>
                </a:solidFill>
                <a:latin typeface="Trebuchet MS" panose="020B0603020202020204" pitchFamily="34" charset="0"/>
              </a:rPr>
              <a:t>Orienteering</a:t>
            </a:r>
          </a:p>
          <a:p>
            <a:r>
              <a:rPr lang="en-GB" dirty="0">
                <a:solidFill>
                  <a:srgbClr val="008000"/>
                </a:solidFill>
                <a:latin typeface="Trebuchet MS" panose="020B0603020202020204" pitchFamily="34" charset="0"/>
              </a:rPr>
              <a:t>Pond Dipping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Saxon </a:t>
            </a:r>
            <a:r>
              <a:rPr lang="en-GB" dirty="0">
                <a:solidFill>
                  <a:srgbClr val="008000"/>
                </a:solidFill>
                <a:latin typeface="Trebuchet MS" panose="020B0603020202020204" pitchFamily="34" charset="0"/>
              </a:rPr>
              <a:t>themed Round House experience</a:t>
            </a:r>
          </a:p>
          <a:p>
            <a:r>
              <a:rPr lang="en-GB" dirty="0">
                <a:solidFill>
                  <a:srgbClr val="008000"/>
                </a:solidFill>
                <a:latin typeface="Trebuchet MS" panose="020B0603020202020204" pitchFamily="34" charset="0"/>
              </a:rPr>
              <a:t>Shelter </a:t>
            </a:r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Building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Dopey Dormouse science investigation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Bouldering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Night walks</a:t>
            </a:r>
            <a:endParaRPr lang="en-GB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70848" y="1160748"/>
            <a:ext cx="2016224" cy="165618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5099961" y="2420888"/>
            <a:ext cx="2016224" cy="165618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6872273" y="3573016"/>
            <a:ext cx="2016224" cy="1656184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090329" y="4876354"/>
            <a:ext cx="2016224" cy="1656184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82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What happens at night?</a:t>
            </a:r>
            <a:endParaRPr lang="en-GB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2 Dormitories- Peaslake and </a:t>
            </a:r>
            <a:r>
              <a:rPr lang="en-GB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Rudgwick</a:t>
            </a:r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.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One class per dormitory.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Separate girls room and boys room.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3 adults per dormitory.</a:t>
            </a:r>
          </a:p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Common room/ class room per dormitory.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384" y="2573799"/>
            <a:ext cx="3416531" cy="2564476"/>
          </a:xfrm>
        </p:spPr>
      </p:pic>
    </p:spTree>
    <p:extLst>
      <p:ext uri="{BB962C8B-B14F-4D97-AF65-F5344CB8AC3E}">
        <p14:creationId xmlns:p14="http://schemas.microsoft.com/office/powerpoint/2010/main" val="396968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Safeguarding</a:t>
            </a:r>
            <a:endParaRPr lang="en-GB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32" y="1340768"/>
            <a:ext cx="7674056" cy="5184576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>
                <a:solidFill>
                  <a:srgbClr val="008000"/>
                </a:solidFill>
              </a:rPr>
              <a:t>EVOLVE approved OAA site</a:t>
            </a:r>
          </a:p>
          <a:p>
            <a:r>
              <a:rPr lang="en-GB" dirty="0" smtClean="0">
                <a:solidFill>
                  <a:srgbClr val="008000"/>
                </a:solidFill>
              </a:rPr>
              <a:t>All staff and helpers have DBS clearance</a:t>
            </a:r>
          </a:p>
          <a:p>
            <a:r>
              <a:rPr lang="en-GB" dirty="0" smtClean="0">
                <a:solidFill>
                  <a:srgbClr val="008000"/>
                </a:solidFill>
              </a:rPr>
              <a:t>Fire drill on arrival</a:t>
            </a:r>
          </a:p>
          <a:p>
            <a:r>
              <a:rPr lang="en-GB" dirty="0" smtClean="0">
                <a:solidFill>
                  <a:srgbClr val="008000"/>
                </a:solidFill>
              </a:rPr>
              <a:t>All staff stay on site – within dormitories </a:t>
            </a:r>
          </a:p>
          <a:p>
            <a:r>
              <a:rPr lang="en-GB" dirty="0" smtClean="0">
                <a:solidFill>
                  <a:srgbClr val="008000"/>
                </a:solidFill>
              </a:rPr>
              <a:t>24 hour patrols – number given to staff on arrival </a:t>
            </a:r>
          </a:p>
          <a:p>
            <a:r>
              <a:rPr lang="en-GB" dirty="0" smtClean="0">
                <a:solidFill>
                  <a:srgbClr val="008000"/>
                </a:solidFill>
              </a:rPr>
              <a:t>Alarms and emergency lighting</a:t>
            </a:r>
          </a:p>
          <a:p>
            <a:r>
              <a:rPr lang="en-GB" dirty="0" smtClean="0">
                <a:solidFill>
                  <a:srgbClr val="008000"/>
                </a:solidFill>
              </a:rPr>
              <a:t>Each dormitory is locked – teacher will be key holder</a:t>
            </a:r>
            <a:endParaRPr lang="en-GB" dirty="0">
              <a:solidFill>
                <a:srgbClr val="008000"/>
              </a:solidFill>
            </a:endParaRPr>
          </a:p>
          <a:p>
            <a:r>
              <a:rPr lang="en-GB" dirty="0" smtClean="0">
                <a:solidFill>
                  <a:srgbClr val="008000"/>
                </a:solidFill>
              </a:rPr>
              <a:t>Sleep Walker Alarm on external doors</a:t>
            </a:r>
          </a:p>
          <a:p>
            <a:r>
              <a:rPr lang="en-GB" dirty="0" smtClean="0">
                <a:solidFill>
                  <a:srgbClr val="008000"/>
                </a:solidFill>
              </a:rPr>
              <a:t>Staff mobile phones</a:t>
            </a:r>
          </a:p>
          <a:p>
            <a:r>
              <a:rPr lang="en-GB" dirty="0" smtClean="0">
                <a:solidFill>
                  <a:srgbClr val="008000"/>
                </a:solidFill>
              </a:rPr>
              <a:t>Risk assessments for all activities</a:t>
            </a:r>
          </a:p>
          <a:p>
            <a:r>
              <a:rPr lang="en-GB" dirty="0" smtClean="0">
                <a:solidFill>
                  <a:srgbClr val="008000"/>
                </a:solidFill>
              </a:rPr>
              <a:t>Behaviour Policy applies at Sayers Croft</a:t>
            </a:r>
            <a:endParaRPr lang="en-GB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00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519</TotalTime>
  <Words>810</Words>
  <Application>Microsoft Office PowerPoint</Application>
  <PresentationFormat>On-screen Show (4:3)</PresentationFormat>
  <Paragraphs>130</Paragraphs>
  <Slides>15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Solstice</vt:lpstr>
      <vt:lpstr>Year 4 Visit to Sayers Croft  Friday 18th- Sunday 20th May 2018</vt:lpstr>
      <vt:lpstr>Tonight…</vt:lpstr>
      <vt:lpstr>Why Sayers Croft?</vt:lpstr>
      <vt:lpstr>Who’s Coming?</vt:lpstr>
      <vt:lpstr>How do you get there?</vt:lpstr>
      <vt:lpstr>What does our day look like?</vt:lpstr>
      <vt:lpstr>What are we doing there?</vt:lpstr>
      <vt:lpstr>What happens at night?</vt:lpstr>
      <vt:lpstr>Safeguarding</vt:lpstr>
      <vt:lpstr>What do I need to bring?</vt:lpstr>
      <vt:lpstr>What do I need to remember?</vt:lpstr>
      <vt:lpstr>Last Year…</vt:lpstr>
      <vt:lpstr>PowerPoint Presentation</vt:lpstr>
      <vt:lpstr>What are the children looking forward to?</vt:lpstr>
      <vt:lpstr>Thank you for coming!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4 Visit to Sayers Croft</dc:title>
  <dc:creator>lil.sam30@hotmail.co.uk</dc:creator>
  <cp:lastModifiedBy>S Dlugokecka</cp:lastModifiedBy>
  <cp:revision>41</cp:revision>
  <cp:lastPrinted>2018-04-18T16:40:03Z</cp:lastPrinted>
  <dcterms:created xsi:type="dcterms:W3CDTF">2016-05-22T15:46:16Z</dcterms:created>
  <dcterms:modified xsi:type="dcterms:W3CDTF">2018-04-18T17:32:55Z</dcterms:modified>
</cp:coreProperties>
</file>