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6" r:id="rId2"/>
    <p:sldId id="262" r:id="rId3"/>
    <p:sldId id="282" r:id="rId4"/>
    <p:sldId id="257" r:id="rId5"/>
    <p:sldId id="269" r:id="rId6"/>
    <p:sldId id="279" r:id="rId7"/>
    <p:sldId id="280" r:id="rId8"/>
    <p:sldId id="258" r:id="rId9"/>
    <p:sldId id="265" r:id="rId10"/>
    <p:sldId id="266" r:id="rId11"/>
    <p:sldId id="275" r:id="rId12"/>
    <p:sldId id="281" r:id="rId13"/>
    <p:sldId id="261" r:id="rId14"/>
    <p:sldId id="267" r:id="rId15"/>
    <p:sldId id="263" r:id="rId16"/>
    <p:sldId id="268" r:id="rId17"/>
    <p:sldId id="271" r:id="rId18"/>
    <p:sldId id="286" r:id="rId19"/>
    <p:sldId id="287" r:id="rId20"/>
    <p:sldId id="288" r:id="rId21"/>
    <p:sldId id="284" r:id="rId22"/>
    <p:sldId id="285" r:id="rId23"/>
    <p:sldId id="270" r:id="rId24"/>
    <p:sldId id="272" r:id="rId25"/>
    <p:sldId id="273" r:id="rId26"/>
    <p:sldId id="274" r:id="rId27"/>
    <p:sldId id="277" r:id="rId28"/>
    <p:sldId id="289" r:id="rId29"/>
    <p:sldId id="283" r:id="rId30"/>
  </p:sldIdLst>
  <p:sldSz cx="9144000" cy="5143500" type="screen16x9"/>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4660"/>
  </p:normalViewPr>
  <p:slideViewPr>
    <p:cSldViewPr>
      <p:cViewPr varScale="1">
        <p:scale>
          <a:sx n="144" d="100"/>
          <a:sy n="144" d="100"/>
        </p:scale>
        <p:origin x="84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469FF52E-121E-4F53-8934-97AA16ED2034}" type="datetimeFigureOut">
              <a:rPr lang="en-GB" smtClean="0"/>
              <a:t>05/03/2019</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1313D54D-6961-4C62-B063-798D2E39630F}" type="slidenum">
              <a:rPr lang="en-GB" smtClean="0"/>
              <a:t>‹#›</a:t>
            </a:fld>
            <a:endParaRPr lang="en-GB"/>
          </a:p>
        </p:txBody>
      </p:sp>
    </p:spTree>
    <p:extLst>
      <p:ext uri="{BB962C8B-B14F-4D97-AF65-F5344CB8AC3E}">
        <p14:creationId xmlns:p14="http://schemas.microsoft.com/office/powerpoint/2010/main" val="35546417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493CB889-5E97-458F-8516-9FFA077F8821}" type="datetimeFigureOut">
              <a:rPr lang="en-GB" smtClean="0"/>
              <a:t>05/03/2019</a:t>
            </a:fld>
            <a:endParaRPr lang="en-GB"/>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fld id="{B48B4750-9212-4305-A76B-446995143490}" type="slidenum">
              <a:rPr lang="en-GB" smtClean="0"/>
              <a:t>‹#›</a:t>
            </a:fld>
            <a:endParaRPr lang="en-GB"/>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CB889-5E97-458F-8516-9FFA077F8821}"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CB889-5E97-458F-8516-9FFA077F8821}"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CB889-5E97-458F-8516-9FFA077F8821}"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CB889-5E97-458F-8516-9FFA077F8821}"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3CB889-5E97-458F-8516-9FFA077F8821}"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8B4750-9212-4305-A76B-446995143490}" type="slidenum">
              <a:rPr lang="en-GB" smtClean="0"/>
              <a:t>‹#›</a:t>
            </a:fld>
            <a:endParaRPr lang="en-GB"/>
          </a:p>
        </p:txBody>
      </p:sp>
      <p:sp>
        <p:nvSpPr>
          <p:cNvPr id="9" name="Content Placeholder 8"/>
          <p:cNvSpPr>
            <a:spLocks noGrp="1"/>
          </p:cNvSpPr>
          <p:nvPr>
            <p:ph sz="quarter" idx="13"/>
          </p:nvPr>
        </p:nvSpPr>
        <p:spPr>
          <a:xfrm>
            <a:off x="1042416" y="1735074"/>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CB889-5E97-458F-8516-9FFA077F8821}" type="datetimeFigureOut">
              <a:rPr lang="en-GB" smtClean="0"/>
              <a:t>05/03/2019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CB889-5E97-458F-8516-9FFA077F8821}" type="datetimeFigureOut">
              <a:rPr lang="en-GB" smtClean="0"/>
              <a:t>05/03/2019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CB889-5E97-458F-8516-9FFA077F8821}" type="datetimeFigureOut">
              <a:rPr lang="en-GB" smtClean="0"/>
              <a:t>05/03/2019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3CB889-5E97-458F-8516-9FFA077F8821}" type="datetimeFigureOut">
              <a:rPr lang="en-GB" smtClean="0"/>
              <a:t>05/03/2019</a:t>
            </a:fld>
            <a:endParaRPr lang="en-GB"/>
          </a:p>
        </p:txBody>
      </p:sp>
      <p:sp>
        <p:nvSpPr>
          <p:cNvPr id="7" name="Slide Number Placeholder 6"/>
          <p:cNvSpPr>
            <a:spLocks noGrp="1"/>
          </p:cNvSpPr>
          <p:nvPr>
            <p:ph type="sldNum" sz="quarter" idx="12"/>
          </p:nvPr>
        </p:nvSpPr>
        <p:spPr/>
        <p:txBody>
          <a:bodyPr/>
          <a:lstStyle/>
          <a:p>
            <a:fld id="{B48B4750-9212-4305-A76B-446995143490}" type="slidenum">
              <a:rPr lang="en-GB" smtClean="0"/>
              <a:t>‹#›</a:t>
            </a:fld>
            <a:endParaRPr lang="en-GB"/>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GB"/>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CB889-5E97-458F-8516-9FFA077F8821}" type="datetimeFigureOut">
              <a:rPr lang="en-GB" smtClean="0"/>
              <a:t>05/03/2019</a:t>
            </a:fld>
            <a:endParaRPr lang="en-GB"/>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B48B4750-9212-4305-A76B-44699514349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rgbClr val="008000"/>
            </a:gs>
            <a:gs pos="100000">
              <a:schemeClr val="bg2">
                <a:tint val="92000"/>
                <a:shade val="66000"/>
                <a:satMod val="110000"/>
                <a:lumMod val="80000"/>
              </a:schemeClr>
            </a:gs>
            <a:gs pos="100000">
              <a:schemeClr val="bg2">
                <a:tint val="89000"/>
                <a:shade val="62000"/>
                <a:satMod val="110000"/>
                <a:lumMod val="72000"/>
              </a:schemeClr>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493CB889-5E97-458F-8516-9FFA077F8821}" type="datetimeFigureOut">
              <a:rPr lang="en-GB" smtClean="0"/>
              <a:t>05/03/2019</a:t>
            </a:fld>
            <a:endParaRPr lang="en-GB"/>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fld id="{B48B4750-9212-4305-A76B-44699514349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images.express.co.uk/img/dynamic/1/590x/Girl-at-school-during-exam-5607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67"/>
            <a:ext cx="9144000" cy="54244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651870"/>
            <a:ext cx="7772400" cy="1347614"/>
          </a:xfrm>
          <a:solidFill>
            <a:schemeClr val="bg1"/>
          </a:solidFill>
        </p:spPr>
        <p:txBody>
          <a:bodyPr>
            <a:normAutofit fontScale="90000"/>
          </a:bodyPr>
          <a:lstStyle/>
          <a:p>
            <a:r>
              <a:rPr lang="en-GB" sz="6000" dirty="0" smtClean="0">
                <a:solidFill>
                  <a:srgbClr val="008000"/>
                </a:solidFill>
                <a:latin typeface="Trebuchet MS" panose="020B0603020202020204" pitchFamily="34" charset="0"/>
              </a:rPr>
              <a:t>End of Key Stage SATs</a:t>
            </a:r>
            <a:br>
              <a:rPr lang="en-GB" sz="6000" dirty="0" smtClean="0">
                <a:solidFill>
                  <a:srgbClr val="008000"/>
                </a:solidFill>
                <a:latin typeface="Trebuchet MS" panose="020B0603020202020204" pitchFamily="34" charset="0"/>
              </a:rPr>
            </a:br>
            <a:r>
              <a:rPr lang="en-GB" sz="2700" dirty="0">
                <a:solidFill>
                  <a:srgbClr val="008000"/>
                </a:solidFill>
                <a:latin typeface="Trebuchet MS" panose="020B0603020202020204" pitchFamily="34" charset="0"/>
              </a:rPr>
              <a:t>Information </a:t>
            </a:r>
            <a:r>
              <a:rPr lang="en-GB" sz="2700" dirty="0" smtClean="0">
                <a:solidFill>
                  <a:srgbClr val="008000"/>
                </a:solidFill>
                <a:latin typeface="Trebuchet MS" panose="020B0603020202020204" pitchFamily="34" charset="0"/>
              </a:rPr>
              <a:t>Afternoon</a:t>
            </a:r>
            <a:endParaRPr lang="en-GB" dirty="0">
              <a:solidFill>
                <a:srgbClr val="008000"/>
              </a:solidFill>
              <a:latin typeface="Trebuchet MS" panose="020B0603020202020204" pitchFamily="34" charset="0"/>
            </a:endParaRPr>
          </a:p>
        </p:txBody>
      </p:sp>
    </p:spTree>
    <p:extLst>
      <p:ext uri="{BB962C8B-B14F-4D97-AF65-F5344CB8AC3E}">
        <p14:creationId xmlns:p14="http://schemas.microsoft.com/office/powerpoint/2010/main" val="309544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62" t="20118" r="27812" b="8202"/>
          <a:stretch/>
        </p:blipFill>
        <p:spPr bwMode="auto">
          <a:xfrm rot="305306">
            <a:off x="4520610" y="-204787"/>
            <a:ext cx="4401290" cy="5531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56" t="19922" r="27969" b="7422"/>
          <a:stretch/>
        </p:blipFill>
        <p:spPr bwMode="auto">
          <a:xfrm rot="21152979">
            <a:off x="93407" y="-270375"/>
            <a:ext cx="4286687" cy="5614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1720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8000"/>
                </a:solidFill>
                <a:latin typeface="Trebuchet MS" panose="020B0603020202020204" pitchFamily="34" charset="0"/>
              </a:rPr>
              <a:t>Ways to help at home </a:t>
            </a:r>
          </a:p>
        </p:txBody>
      </p:sp>
      <p:sp>
        <p:nvSpPr>
          <p:cNvPr id="3" name="Content Placeholder 2"/>
          <p:cNvSpPr>
            <a:spLocks noGrp="1"/>
          </p:cNvSpPr>
          <p:nvPr>
            <p:ph idx="1"/>
          </p:nvPr>
        </p:nvSpPr>
        <p:spPr>
          <a:xfrm>
            <a:off x="1043493" y="1742739"/>
            <a:ext cx="7488947" cy="3277283"/>
          </a:xfrm>
        </p:spPr>
        <p:txBody>
          <a:bodyPr>
            <a:normAutofit lnSpcReduction="10000"/>
          </a:bodyPr>
          <a:lstStyle/>
          <a:p>
            <a:pPr marL="0" indent="0">
              <a:buClr>
                <a:srgbClr val="008000"/>
              </a:buClr>
              <a:buNone/>
            </a:pPr>
            <a:r>
              <a:rPr lang="en-GB" dirty="0" smtClean="0">
                <a:latin typeface="Trebuchet MS" panose="020B0603020202020204" pitchFamily="34" charset="0"/>
              </a:rPr>
              <a:t>Reading</a:t>
            </a:r>
          </a:p>
          <a:p>
            <a:pPr indent="-342900">
              <a:buClr>
                <a:srgbClr val="008000"/>
              </a:buClr>
            </a:pPr>
            <a:r>
              <a:rPr lang="en-GB" dirty="0">
                <a:latin typeface="Trebuchet MS" panose="020B0603020202020204" pitchFamily="34" charset="0"/>
              </a:rPr>
              <a:t>Listen to your child </a:t>
            </a:r>
            <a:r>
              <a:rPr lang="en-GB" dirty="0" smtClean="0">
                <a:latin typeface="Trebuchet MS" panose="020B0603020202020204" pitchFamily="34" charset="0"/>
              </a:rPr>
              <a:t>read – fluency.</a:t>
            </a:r>
            <a:endParaRPr lang="en-GB" dirty="0">
              <a:latin typeface="Trebuchet MS" panose="020B0603020202020204" pitchFamily="34" charset="0"/>
            </a:endParaRPr>
          </a:p>
          <a:p>
            <a:pPr indent="-342900">
              <a:buClr>
                <a:srgbClr val="008000"/>
              </a:buClr>
            </a:pPr>
            <a:r>
              <a:rPr lang="en-GB" dirty="0" smtClean="0">
                <a:latin typeface="Trebuchet MS" panose="020B0603020202020204" pitchFamily="34" charset="0"/>
              </a:rPr>
              <a:t>Read </a:t>
            </a:r>
            <a:r>
              <a:rPr lang="en-GB" dirty="0">
                <a:latin typeface="Trebuchet MS" panose="020B0603020202020204" pitchFamily="34" charset="0"/>
              </a:rPr>
              <a:t>a range of </a:t>
            </a:r>
            <a:r>
              <a:rPr lang="en-GB" dirty="0" smtClean="0">
                <a:latin typeface="Trebuchet MS" panose="020B0603020202020204" pitchFamily="34" charset="0"/>
              </a:rPr>
              <a:t>non-fiction, fiction and poetry texts </a:t>
            </a:r>
            <a:r>
              <a:rPr lang="en-GB" dirty="0">
                <a:latin typeface="Trebuchet MS" panose="020B0603020202020204" pitchFamily="34" charset="0"/>
              </a:rPr>
              <a:t>– identify the features of the texts. </a:t>
            </a:r>
            <a:endParaRPr lang="en-GB" dirty="0" smtClean="0">
              <a:latin typeface="Trebuchet MS" panose="020B0603020202020204" pitchFamily="34" charset="0"/>
            </a:endParaRPr>
          </a:p>
          <a:p>
            <a:pPr indent="-342900">
              <a:buClr>
                <a:srgbClr val="008000"/>
              </a:buClr>
            </a:pPr>
            <a:r>
              <a:rPr lang="en-GB" dirty="0" smtClean="0">
                <a:latin typeface="Trebuchet MS" panose="020B0603020202020204" pitchFamily="34" charset="0"/>
              </a:rPr>
              <a:t>Answering questions that involve retrieval skills</a:t>
            </a:r>
            <a:r>
              <a:rPr lang="en-GB" dirty="0">
                <a:latin typeface="Trebuchet MS" panose="020B0603020202020204" pitchFamily="34" charset="0"/>
              </a:rPr>
              <a:t> </a:t>
            </a:r>
            <a:r>
              <a:rPr lang="en-GB" dirty="0" smtClean="0">
                <a:latin typeface="Trebuchet MS" panose="020B0603020202020204" pitchFamily="34" charset="0"/>
              </a:rPr>
              <a:t>– skimming and scanning skills.</a:t>
            </a:r>
          </a:p>
          <a:p>
            <a:pPr indent="-342900">
              <a:buClr>
                <a:srgbClr val="008000"/>
              </a:buClr>
            </a:pPr>
            <a:r>
              <a:rPr lang="en-US" dirty="0" smtClean="0">
                <a:latin typeface="Trebuchet MS" panose="020B0603020202020204" pitchFamily="34" charset="0"/>
              </a:rPr>
              <a:t>Answering questions with </a:t>
            </a:r>
            <a:r>
              <a:rPr lang="en-US" b="1" i="1" dirty="0" smtClean="0">
                <a:latin typeface="Trebuchet MS" panose="020B0603020202020204" pitchFamily="34" charset="0"/>
              </a:rPr>
              <a:t>evidence from the text</a:t>
            </a:r>
            <a:r>
              <a:rPr lang="en-US" dirty="0" smtClean="0">
                <a:latin typeface="Trebuchet MS" panose="020B0603020202020204" pitchFamily="34" charset="0"/>
              </a:rPr>
              <a:t>.</a:t>
            </a:r>
            <a:endParaRPr lang="en-GB" dirty="0" smtClean="0">
              <a:latin typeface="Trebuchet MS" panose="020B0603020202020204" pitchFamily="34" charset="0"/>
            </a:endParaRP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2540106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000"/>
                </a:solidFill>
                <a:latin typeface="Trebuchet MS" panose="020B0603020202020204" pitchFamily="34" charset="0"/>
              </a:rPr>
              <a:t>Questions to ask</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a:xfrm>
            <a:off x="1043493" y="1742739"/>
            <a:ext cx="6777317" cy="3061259"/>
          </a:xfrm>
        </p:spPr>
        <p:txBody>
          <a:bodyPr>
            <a:normAutofit fontScale="85000" lnSpcReduction="20000"/>
          </a:bodyPr>
          <a:lstStyle/>
          <a:p>
            <a:r>
              <a:rPr lang="en-GB" dirty="0">
                <a:latin typeface="Trebuchet MS" panose="020B0603020202020204" pitchFamily="34" charset="0"/>
              </a:rPr>
              <a:t>What does the word </a:t>
            </a:r>
            <a:r>
              <a:rPr lang="en-GB" b="1" i="1" dirty="0" smtClean="0">
                <a:latin typeface="Trebuchet MS" panose="020B0603020202020204" pitchFamily="34" charset="0"/>
              </a:rPr>
              <a:t>_______</a:t>
            </a:r>
            <a:r>
              <a:rPr lang="en-GB" dirty="0" smtClean="0">
                <a:latin typeface="Trebuchet MS" panose="020B0603020202020204" pitchFamily="34" charset="0"/>
              </a:rPr>
              <a:t> </a:t>
            </a:r>
            <a:r>
              <a:rPr lang="en-GB" dirty="0">
                <a:latin typeface="Trebuchet MS" panose="020B0603020202020204" pitchFamily="34" charset="0"/>
              </a:rPr>
              <a:t>suggest about </a:t>
            </a:r>
            <a:r>
              <a:rPr lang="en-GB" b="1" i="1" dirty="0" smtClean="0">
                <a:latin typeface="Trebuchet MS" panose="020B0603020202020204" pitchFamily="34" charset="0"/>
              </a:rPr>
              <a:t>_______</a:t>
            </a:r>
            <a:r>
              <a:rPr lang="en-GB" i="1" dirty="0" smtClean="0">
                <a:latin typeface="Trebuchet MS" panose="020B0603020202020204" pitchFamily="34" charset="0"/>
              </a:rPr>
              <a:t>?</a:t>
            </a:r>
            <a:r>
              <a:rPr lang="en-GB" b="1" i="1" dirty="0" smtClean="0">
                <a:latin typeface="Trebuchet MS" panose="020B0603020202020204" pitchFamily="34" charset="0"/>
              </a:rPr>
              <a:t> </a:t>
            </a:r>
          </a:p>
          <a:p>
            <a:r>
              <a:rPr lang="en-GB" dirty="0" smtClean="0">
                <a:latin typeface="Trebuchet MS" panose="020B0603020202020204" pitchFamily="34" charset="0"/>
              </a:rPr>
              <a:t>What does this word mean?</a:t>
            </a:r>
          </a:p>
          <a:p>
            <a:r>
              <a:rPr lang="en-GB" dirty="0" smtClean="0">
                <a:latin typeface="Trebuchet MS" panose="020B0603020202020204" pitchFamily="34" charset="0"/>
              </a:rPr>
              <a:t>How </a:t>
            </a:r>
            <a:r>
              <a:rPr lang="en-GB" dirty="0">
                <a:latin typeface="Trebuchet MS" panose="020B0603020202020204" pitchFamily="34" charset="0"/>
              </a:rPr>
              <a:t>can you tell that </a:t>
            </a:r>
            <a:r>
              <a:rPr lang="en-GB" dirty="0" smtClean="0">
                <a:latin typeface="Trebuchet MS" panose="020B0603020202020204" pitchFamily="34" charset="0"/>
              </a:rPr>
              <a:t>…?</a:t>
            </a:r>
            <a:endParaRPr lang="en-GB" dirty="0">
              <a:latin typeface="Trebuchet MS" panose="020B0603020202020204" pitchFamily="34" charset="0"/>
            </a:endParaRPr>
          </a:p>
          <a:p>
            <a:r>
              <a:rPr lang="en-GB" dirty="0">
                <a:latin typeface="Trebuchet MS" panose="020B0603020202020204" pitchFamily="34" charset="0"/>
              </a:rPr>
              <a:t>What impressions of </a:t>
            </a:r>
            <a:r>
              <a:rPr lang="en-GB" b="1" dirty="0" smtClean="0">
                <a:latin typeface="Trebuchet MS" panose="020B0603020202020204" pitchFamily="34" charset="0"/>
              </a:rPr>
              <a:t>_______</a:t>
            </a:r>
            <a:r>
              <a:rPr lang="en-GB" dirty="0" smtClean="0">
                <a:latin typeface="Trebuchet MS" panose="020B0603020202020204" pitchFamily="34" charset="0"/>
              </a:rPr>
              <a:t> </a:t>
            </a:r>
            <a:r>
              <a:rPr lang="en-GB" dirty="0">
                <a:latin typeface="Trebuchet MS" panose="020B0603020202020204" pitchFamily="34" charset="0"/>
              </a:rPr>
              <a:t>do you </a:t>
            </a:r>
            <a:r>
              <a:rPr lang="en-GB" dirty="0" smtClean="0">
                <a:latin typeface="Trebuchet MS" panose="020B0603020202020204" pitchFamily="34" charset="0"/>
              </a:rPr>
              <a:t>get?</a:t>
            </a:r>
            <a:endParaRPr lang="en-GB" dirty="0">
              <a:latin typeface="Trebuchet MS" panose="020B0603020202020204" pitchFamily="34" charset="0"/>
            </a:endParaRPr>
          </a:p>
          <a:p>
            <a:r>
              <a:rPr lang="en-GB" dirty="0">
                <a:latin typeface="Trebuchet MS" panose="020B0603020202020204" pitchFamily="34" charset="0"/>
              </a:rPr>
              <a:t>Why did </a:t>
            </a:r>
            <a:r>
              <a:rPr lang="en-GB" b="1" i="1" dirty="0">
                <a:latin typeface="Trebuchet MS" panose="020B0603020202020204" pitchFamily="34" charset="0"/>
              </a:rPr>
              <a:t>_______</a:t>
            </a:r>
            <a:r>
              <a:rPr lang="en-GB" dirty="0" smtClean="0">
                <a:latin typeface="Trebuchet MS" panose="020B0603020202020204" pitchFamily="34" charset="0"/>
              </a:rPr>
              <a:t> happen?</a:t>
            </a:r>
            <a:endParaRPr lang="en-GB" dirty="0">
              <a:latin typeface="Trebuchet MS" panose="020B0603020202020204" pitchFamily="34" charset="0"/>
            </a:endParaRPr>
          </a:p>
          <a:p>
            <a:r>
              <a:rPr lang="en-GB" dirty="0" smtClean="0">
                <a:latin typeface="Trebuchet MS" panose="020B0603020202020204" pitchFamily="34" charset="0"/>
              </a:rPr>
              <a:t>What </a:t>
            </a:r>
            <a:r>
              <a:rPr lang="en-GB" dirty="0">
                <a:latin typeface="Trebuchet MS" panose="020B0603020202020204" pitchFamily="34" charset="0"/>
              </a:rPr>
              <a:t>evidence is there </a:t>
            </a:r>
            <a:r>
              <a:rPr lang="en-GB" dirty="0" smtClean="0">
                <a:latin typeface="Trebuchet MS" panose="020B0603020202020204" pitchFamily="34" charset="0"/>
              </a:rPr>
              <a:t>of/that </a:t>
            </a:r>
            <a:r>
              <a:rPr lang="en-GB" b="1" i="1" dirty="0">
                <a:latin typeface="Trebuchet MS" panose="020B0603020202020204" pitchFamily="34" charset="0"/>
              </a:rPr>
              <a:t>_______.  </a:t>
            </a:r>
            <a:r>
              <a:rPr lang="en-GB" dirty="0">
                <a:latin typeface="Trebuchet MS" panose="020B0603020202020204" pitchFamily="34" charset="0"/>
              </a:rPr>
              <a:t>Give two points. </a:t>
            </a:r>
            <a:endParaRPr lang="en-GB" dirty="0" smtClean="0">
              <a:latin typeface="Trebuchet MS" panose="020B0603020202020204" pitchFamily="34" charset="0"/>
            </a:endParaRPr>
          </a:p>
          <a:p>
            <a:r>
              <a:rPr lang="en-GB" dirty="0" smtClean="0">
                <a:latin typeface="Trebuchet MS" panose="020B0603020202020204" pitchFamily="34" charset="0"/>
              </a:rPr>
              <a:t>In </a:t>
            </a:r>
            <a:r>
              <a:rPr lang="en-GB" dirty="0">
                <a:latin typeface="Trebuchet MS" panose="020B0603020202020204" pitchFamily="34" charset="0"/>
              </a:rPr>
              <a:t>what ways might </a:t>
            </a:r>
            <a:r>
              <a:rPr lang="en-GB" b="1" i="1" dirty="0" smtClean="0">
                <a:latin typeface="Trebuchet MS" panose="020B0603020202020204" pitchFamily="34" charset="0"/>
              </a:rPr>
              <a:t>a </a:t>
            </a:r>
            <a:r>
              <a:rPr lang="en-GB" b="1" i="1" dirty="0">
                <a:latin typeface="Trebuchet MS" panose="020B0603020202020204" pitchFamily="34" charset="0"/>
              </a:rPr>
              <a:t>character be </a:t>
            </a:r>
            <a:r>
              <a:rPr lang="en-GB" b="1" i="1" dirty="0" smtClean="0">
                <a:latin typeface="Trebuchet MS" panose="020B0603020202020204" pitchFamily="34" charset="0"/>
              </a:rPr>
              <a:t>perceived </a:t>
            </a:r>
            <a:r>
              <a:rPr lang="en-GB" i="1" dirty="0" smtClean="0">
                <a:latin typeface="Trebuchet MS" panose="020B0603020202020204" pitchFamily="34" charset="0"/>
              </a:rPr>
              <a:t>or</a:t>
            </a:r>
            <a:r>
              <a:rPr lang="en-GB" b="1" i="1" dirty="0" smtClean="0">
                <a:latin typeface="Trebuchet MS" panose="020B0603020202020204" pitchFamily="34" charset="0"/>
              </a:rPr>
              <a:t> ‘appeal </a:t>
            </a:r>
            <a:r>
              <a:rPr lang="en-GB" b="1" i="1" dirty="0">
                <a:latin typeface="Trebuchet MS" panose="020B0603020202020204" pitchFamily="34" charset="0"/>
              </a:rPr>
              <a:t>to readers</a:t>
            </a:r>
            <a:r>
              <a:rPr lang="en-GB" b="1" i="1" dirty="0" smtClean="0">
                <a:latin typeface="Trebuchet MS" panose="020B0603020202020204" pitchFamily="34" charset="0"/>
              </a:rPr>
              <a:t>’?</a:t>
            </a:r>
          </a:p>
          <a:p>
            <a:r>
              <a:rPr lang="en-GB" dirty="0">
                <a:latin typeface="Trebuchet MS" panose="020B0603020202020204" pitchFamily="34" charset="0"/>
              </a:rPr>
              <a:t>How do you know that? </a:t>
            </a: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2381579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000"/>
                </a:solidFill>
                <a:latin typeface="Trebuchet MS" panose="020B0603020202020204" pitchFamily="34" charset="0"/>
              </a:rPr>
              <a:t>Maths – Arithmetic (30mins)</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a:xfrm>
            <a:off x="1043490" y="1661987"/>
            <a:ext cx="6635080" cy="3054970"/>
          </a:xfrm>
        </p:spPr>
        <p:txBody>
          <a:bodyPr>
            <a:normAutofit/>
          </a:bodyPr>
          <a:lstStyle/>
          <a:p>
            <a:pPr indent="-342900">
              <a:buClr>
                <a:srgbClr val="008000"/>
              </a:buClr>
            </a:pPr>
            <a:r>
              <a:rPr lang="en-GB" sz="2000" dirty="0" smtClean="0">
                <a:latin typeface="Trebuchet MS" panose="020B0603020202020204" pitchFamily="34" charset="0"/>
              </a:rPr>
              <a:t>Approximately </a:t>
            </a:r>
            <a:r>
              <a:rPr lang="en-GB" sz="2000" dirty="0">
                <a:latin typeface="Trebuchet MS" panose="020B0603020202020204" pitchFamily="34" charset="0"/>
              </a:rPr>
              <a:t>36 numerical </a:t>
            </a:r>
            <a:r>
              <a:rPr lang="en-GB" sz="2000" dirty="0" smtClean="0">
                <a:latin typeface="Trebuchet MS" panose="020B0603020202020204" pitchFamily="34" charset="0"/>
              </a:rPr>
              <a:t>questions </a:t>
            </a:r>
            <a:r>
              <a:rPr lang="en-GB" sz="2000" dirty="0">
                <a:latin typeface="Trebuchet MS" panose="020B0603020202020204" pitchFamily="34" charset="0"/>
              </a:rPr>
              <a:t>(e.g. 5.6 x 8) </a:t>
            </a:r>
            <a:r>
              <a:rPr lang="en-GB" sz="2000" dirty="0" smtClean="0">
                <a:latin typeface="Trebuchet MS" panose="020B0603020202020204" pitchFamily="34" charset="0"/>
              </a:rPr>
              <a:t>to </a:t>
            </a:r>
            <a:r>
              <a:rPr lang="en-GB" sz="2000" dirty="0">
                <a:latin typeface="Trebuchet MS" panose="020B0603020202020204" pitchFamily="34" charset="0"/>
              </a:rPr>
              <a:t>answer in 30 minutes. </a:t>
            </a:r>
            <a:endParaRPr lang="en-GB" sz="2000" dirty="0" smtClean="0">
              <a:latin typeface="Trebuchet MS" panose="020B0603020202020204" pitchFamily="34" charset="0"/>
            </a:endParaRPr>
          </a:p>
          <a:p>
            <a:pPr indent="-342900">
              <a:buClr>
                <a:srgbClr val="008000"/>
              </a:buClr>
            </a:pPr>
            <a:r>
              <a:rPr lang="en-GB" sz="2000" dirty="0" smtClean="0">
                <a:latin typeface="Trebuchet MS" panose="020B0603020202020204" pitchFamily="34" charset="0"/>
              </a:rPr>
              <a:t>No worded questions.</a:t>
            </a:r>
            <a:endParaRPr lang="en-GB" sz="2000" dirty="0">
              <a:latin typeface="Trebuchet MS" panose="020B0603020202020204" pitchFamily="34" charset="0"/>
            </a:endParaRPr>
          </a:p>
          <a:p>
            <a:pPr indent="-342900">
              <a:buClr>
                <a:srgbClr val="008000"/>
              </a:buClr>
            </a:pPr>
            <a:r>
              <a:rPr lang="en-GB" sz="2000" dirty="0" smtClean="0">
                <a:latin typeface="Trebuchet MS" panose="020B0603020202020204" pitchFamily="34" charset="0"/>
              </a:rPr>
              <a:t>The </a:t>
            </a:r>
            <a:r>
              <a:rPr lang="en-GB" sz="2000" dirty="0">
                <a:latin typeface="Trebuchet MS" panose="020B0603020202020204" pitchFamily="34" charset="0"/>
              </a:rPr>
              <a:t>questions will range from simple multiplication to division of fractions</a:t>
            </a:r>
            <a:r>
              <a:rPr lang="en-GB" sz="2000" dirty="0" smtClean="0">
                <a:latin typeface="Trebuchet MS" panose="020B0603020202020204" pitchFamily="34" charset="0"/>
              </a:rPr>
              <a:t>.</a:t>
            </a:r>
          </a:p>
          <a:p>
            <a:pPr indent="-342900">
              <a:buClr>
                <a:srgbClr val="008000"/>
              </a:buClr>
            </a:pPr>
            <a:r>
              <a:rPr lang="en-GB" sz="2000" dirty="0" smtClean="0">
                <a:latin typeface="Trebuchet MS" panose="020B0603020202020204" pitchFamily="34" charset="0"/>
              </a:rPr>
              <a:t>Long multiplication and division questions are worth 2 marks. However a correct answer would gain 2 marks regardless of working out. 1 mark would for a correct long </a:t>
            </a:r>
            <a:r>
              <a:rPr lang="en-GB" sz="2000" dirty="0" err="1" smtClean="0">
                <a:latin typeface="Trebuchet MS" panose="020B0603020202020204" pitchFamily="34" charset="0"/>
              </a:rPr>
              <a:t>mult</a:t>
            </a:r>
            <a:r>
              <a:rPr lang="en-GB" sz="2000" dirty="0" smtClean="0">
                <a:latin typeface="Trebuchet MS" panose="020B0603020202020204" pitchFamily="34" charset="0"/>
              </a:rPr>
              <a:t>/div working but with one error.</a:t>
            </a:r>
            <a:endParaRPr lang="en-GB" sz="2000" dirty="0">
              <a:latin typeface="Trebuchet MS" panose="020B0603020202020204" pitchFamily="34" charset="0"/>
            </a:endParaRP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934776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62" t="17382" r="28750" b="10742"/>
          <a:stretch/>
        </p:blipFill>
        <p:spPr bwMode="auto">
          <a:xfrm rot="21222570">
            <a:off x="-9676" y="143573"/>
            <a:ext cx="3821728" cy="49174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221" t="14453" r="28438" b="15039"/>
          <a:stretch/>
        </p:blipFill>
        <p:spPr bwMode="auto">
          <a:xfrm>
            <a:off x="2922347" y="153471"/>
            <a:ext cx="4464496" cy="58102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501" t="14258" r="28124" b="14063"/>
          <a:stretch/>
        </p:blipFill>
        <p:spPr bwMode="auto">
          <a:xfrm rot="360540">
            <a:off x="6511684" y="40296"/>
            <a:ext cx="4198413" cy="5425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436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995"/>
            <a:ext cx="8229600" cy="1069627"/>
          </a:xfrm>
        </p:spPr>
        <p:txBody>
          <a:bodyPr>
            <a:normAutofit/>
          </a:bodyPr>
          <a:lstStyle/>
          <a:p>
            <a:r>
              <a:rPr lang="en-GB" sz="2800" dirty="0" smtClean="0">
                <a:solidFill>
                  <a:srgbClr val="008000"/>
                </a:solidFill>
                <a:latin typeface="Trebuchet MS" panose="020B0603020202020204" pitchFamily="34" charset="0"/>
              </a:rPr>
              <a:t>Maths – Reasoning Papers (x2) </a:t>
            </a:r>
            <a:br>
              <a:rPr lang="en-GB" sz="2800" dirty="0" smtClean="0">
                <a:solidFill>
                  <a:srgbClr val="008000"/>
                </a:solidFill>
                <a:latin typeface="Trebuchet MS" panose="020B0603020202020204" pitchFamily="34" charset="0"/>
              </a:rPr>
            </a:br>
            <a:r>
              <a:rPr lang="en-GB" sz="2800" dirty="0" smtClean="0">
                <a:solidFill>
                  <a:srgbClr val="008000"/>
                </a:solidFill>
                <a:latin typeface="Trebuchet MS" panose="020B0603020202020204" pitchFamily="34" charset="0"/>
              </a:rPr>
              <a:t>40 minutes each</a:t>
            </a:r>
            <a:endParaRPr lang="en-GB" sz="2800" dirty="0">
              <a:solidFill>
                <a:srgbClr val="008000"/>
              </a:solidFill>
              <a:latin typeface="Trebuchet MS" panose="020B0603020202020204" pitchFamily="34" charset="0"/>
            </a:endParaRPr>
          </a:p>
        </p:txBody>
      </p:sp>
      <p:sp>
        <p:nvSpPr>
          <p:cNvPr id="3" name="Content Placeholder 2"/>
          <p:cNvSpPr>
            <a:spLocks noGrp="1"/>
          </p:cNvSpPr>
          <p:nvPr>
            <p:ph idx="1"/>
          </p:nvPr>
        </p:nvSpPr>
        <p:spPr>
          <a:xfrm>
            <a:off x="827584" y="1491630"/>
            <a:ext cx="7200800" cy="3247009"/>
          </a:xfrm>
        </p:spPr>
        <p:txBody>
          <a:bodyPr>
            <a:normAutofit lnSpcReduction="10000"/>
          </a:bodyPr>
          <a:lstStyle/>
          <a:p>
            <a:pPr indent="-342900">
              <a:buClr>
                <a:srgbClr val="008000"/>
              </a:buClr>
            </a:pPr>
            <a:r>
              <a:rPr lang="en-GB" dirty="0" smtClean="0">
                <a:latin typeface="Trebuchet MS" panose="020B0603020202020204" pitchFamily="34" charset="0"/>
              </a:rPr>
              <a:t>No difference in difficulty between the 2 papers.</a:t>
            </a:r>
          </a:p>
          <a:p>
            <a:pPr indent="-342900">
              <a:buClr>
                <a:srgbClr val="008000"/>
              </a:buClr>
            </a:pPr>
            <a:r>
              <a:rPr lang="en-GB" dirty="0" smtClean="0">
                <a:latin typeface="Trebuchet MS" panose="020B0603020202020204" pitchFamily="34" charset="0"/>
              </a:rPr>
              <a:t>Worded questions involving thinking/reasoning skills. They might involve explaining how they got their answer or have to take multiple steps to get to the answer.</a:t>
            </a:r>
          </a:p>
          <a:p>
            <a:pPr indent="-342900">
              <a:buClr>
                <a:srgbClr val="008000"/>
              </a:buClr>
            </a:pPr>
            <a:r>
              <a:rPr lang="en-GB" dirty="0" smtClean="0">
                <a:latin typeface="Trebuchet MS" panose="020B0603020202020204" pitchFamily="34" charset="0"/>
              </a:rPr>
              <a:t>Some questions will require detailed working </a:t>
            </a:r>
            <a:r>
              <a:rPr lang="en-GB" dirty="0">
                <a:latin typeface="Trebuchet MS" panose="020B0603020202020204" pitchFamily="34" charset="0"/>
              </a:rPr>
              <a:t>out before obtaining the </a:t>
            </a:r>
            <a:r>
              <a:rPr lang="en-GB" dirty="0" smtClean="0">
                <a:latin typeface="Trebuchet MS" panose="020B0603020202020204" pitchFamily="34" charset="0"/>
              </a:rPr>
              <a:t>answer, i.e. more 2 or 3 mark questions.</a:t>
            </a:r>
            <a:endParaRPr lang="en-GB" dirty="0">
              <a:latin typeface="Trebuchet MS" panose="020B0603020202020204" pitchFamily="34" charset="0"/>
            </a:endParaRP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2933034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67" t="9961" r="22873" b="8763"/>
          <a:stretch/>
        </p:blipFill>
        <p:spPr bwMode="auto">
          <a:xfrm rot="21321995">
            <a:off x="-407293" y="283526"/>
            <a:ext cx="4330584" cy="51703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125" t="12890" r="27500" b="6407"/>
          <a:stretch/>
        </p:blipFill>
        <p:spPr bwMode="auto">
          <a:xfrm>
            <a:off x="3347864" y="147047"/>
            <a:ext cx="3888432" cy="50844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312" t="18945" r="23906" b="9375"/>
          <a:stretch/>
        </p:blipFill>
        <p:spPr bwMode="auto">
          <a:xfrm rot="20447169">
            <a:off x="5568746" y="2032045"/>
            <a:ext cx="4505903" cy="4632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2956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8000"/>
                </a:solidFill>
                <a:latin typeface="Trebuchet MS" panose="020B0603020202020204" pitchFamily="34" charset="0"/>
              </a:rPr>
              <a:t>Ways to help at home </a:t>
            </a:r>
          </a:p>
        </p:txBody>
      </p:sp>
      <p:sp>
        <p:nvSpPr>
          <p:cNvPr id="3" name="Content Placeholder 2"/>
          <p:cNvSpPr>
            <a:spLocks noGrp="1"/>
          </p:cNvSpPr>
          <p:nvPr>
            <p:ph idx="1"/>
          </p:nvPr>
        </p:nvSpPr>
        <p:spPr>
          <a:xfrm>
            <a:off x="1043493" y="1742739"/>
            <a:ext cx="6777317" cy="3061259"/>
          </a:xfrm>
        </p:spPr>
        <p:txBody>
          <a:bodyPr>
            <a:normAutofit fontScale="70000" lnSpcReduction="20000"/>
          </a:bodyPr>
          <a:lstStyle/>
          <a:p>
            <a:pPr marL="0" indent="0">
              <a:buClr>
                <a:srgbClr val="008000"/>
              </a:buClr>
              <a:buNone/>
            </a:pPr>
            <a:r>
              <a:rPr lang="en-GB" dirty="0" smtClean="0">
                <a:latin typeface="Trebuchet MS" panose="020B0603020202020204" pitchFamily="34" charset="0"/>
              </a:rPr>
              <a:t>Many </a:t>
            </a:r>
            <a:r>
              <a:rPr lang="en-GB" dirty="0">
                <a:latin typeface="Trebuchet MS" panose="020B0603020202020204" pitchFamily="34" charset="0"/>
              </a:rPr>
              <a:t>questions involve solving a problem and working in context. Ask questions about the world around them, involving: </a:t>
            </a:r>
            <a:endParaRPr lang="en-GB" dirty="0" smtClean="0">
              <a:latin typeface="Trebuchet MS" panose="020B0603020202020204" pitchFamily="34" charset="0"/>
            </a:endParaRPr>
          </a:p>
          <a:p>
            <a:pPr indent="-342900">
              <a:buClr>
                <a:srgbClr val="008000"/>
              </a:buClr>
            </a:pPr>
            <a:r>
              <a:rPr lang="en-GB" dirty="0" smtClean="0">
                <a:latin typeface="Trebuchet MS" panose="020B0603020202020204" pitchFamily="34" charset="0"/>
              </a:rPr>
              <a:t>Times tables - </a:t>
            </a:r>
            <a:r>
              <a:rPr lang="en-GB" dirty="0" err="1" smtClean="0">
                <a:latin typeface="Trebuchet MS" panose="020B0603020202020204" pitchFamily="34" charset="0"/>
              </a:rPr>
              <a:t>TTRockstars</a:t>
            </a:r>
            <a:endParaRPr lang="en-GB" dirty="0" smtClean="0">
              <a:latin typeface="Trebuchet MS" panose="020B0603020202020204" pitchFamily="34" charset="0"/>
            </a:endParaRPr>
          </a:p>
          <a:p>
            <a:pPr indent="-342900">
              <a:buClr>
                <a:srgbClr val="008000"/>
              </a:buClr>
            </a:pPr>
            <a:r>
              <a:rPr lang="en-GB" dirty="0" smtClean="0">
                <a:latin typeface="Trebuchet MS" panose="020B0603020202020204" pitchFamily="34" charset="0"/>
              </a:rPr>
              <a:t>Telling </a:t>
            </a:r>
            <a:r>
              <a:rPr lang="en-GB" dirty="0">
                <a:latin typeface="Trebuchet MS" panose="020B0603020202020204" pitchFamily="34" charset="0"/>
              </a:rPr>
              <a:t>the time, differences in time, reading bus and train timetables, T.V schedules, cooking times, 12 and 24hr clock etc. </a:t>
            </a:r>
            <a:endParaRPr lang="en-GB" dirty="0" smtClean="0">
              <a:latin typeface="Trebuchet MS" panose="020B0603020202020204" pitchFamily="34" charset="0"/>
            </a:endParaRPr>
          </a:p>
          <a:p>
            <a:pPr indent="-342900">
              <a:buClr>
                <a:srgbClr val="008000"/>
              </a:buClr>
            </a:pPr>
            <a:r>
              <a:rPr lang="en-GB" dirty="0" smtClean="0">
                <a:latin typeface="Trebuchet MS" panose="020B0603020202020204" pitchFamily="34" charset="0"/>
              </a:rPr>
              <a:t>Measuring</a:t>
            </a:r>
            <a:r>
              <a:rPr lang="en-GB" dirty="0">
                <a:latin typeface="Trebuchet MS" panose="020B0603020202020204" pitchFamily="34" charset="0"/>
              </a:rPr>
              <a:t>, estimating, checking – length, area, capacity/volume, mass/weight, temperature (positive/negative), angles etc. </a:t>
            </a:r>
            <a:endParaRPr lang="en-GB" dirty="0" smtClean="0">
              <a:latin typeface="Trebuchet MS" panose="020B0603020202020204" pitchFamily="34" charset="0"/>
            </a:endParaRPr>
          </a:p>
          <a:p>
            <a:pPr indent="-342900">
              <a:buClr>
                <a:srgbClr val="008000"/>
              </a:buClr>
            </a:pPr>
            <a:r>
              <a:rPr lang="en-GB" dirty="0">
                <a:latin typeface="Trebuchet MS" panose="020B0603020202020204" pitchFamily="34" charset="0"/>
              </a:rPr>
              <a:t>M</a:t>
            </a:r>
            <a:r>
              <a:rPr lang="en-GB" dirty="0" smtClean="0">
                <a:latin typeface="Trebuchet MS" panose="020B0603020202020204" pitchFamily="34" charset="0"/>
              </a:rPr>
              <a:t>oney</a:t>
            </a:r>
            <a:r>
              <a:rPr lang="en-GB" dirty="0">
                <a:latin typeface="Trebuchet MS" panose="020B0603020202020204" pitchFamily="34" charset="0"/>
              </a:rPr>
              <a:t>, shopping bills, change, </a:t>
            </a:r>
            <a:r>
              <a:rPr lang="en-GB" dirty="0" smtClean="0">
                <a:latin typeface="Trebuchet MS" panose="020B0603020202020204" pitchFamily="34" charset="0"/>
              </a:rPr>
              <a:t>tickets etc</a:t>
            </a:r>
            <a:r>
              <a:rPr lang="en-GB" dirty="0">
                <a:latin typeface="Trebuchet MS" panose="020B0603020202020204" pitchFamily="34" charset="0"/>
              </a:rPr>
              <a:t>. </a:t>
            </a:r>
            <a:endParaRPr lang="en-GB" dirty="0" smtClean="0">
              <a:latin typeface="Trebuchet MS" panose="020B0603020202020204" pitchFamily="34" charset="0"/>
            </a:endParaRPr>
          </a:p>
          <a:p>
            <a:pPr indent="-342900">
              <a:buClr>
                <a:srgbClr val="008000"/>
              </a:buClr>
            </a:pPr>
            <a:r>
              <a:rPr lang="en-GB" dirty="0">
                <a:latin typeface="Trebuchet MS" panose="020B0603020202020204" pitchFamily="34" charset="0"/>
              </a:rPr>
              <a:t>W</a:t>
            </a:r>
            <a:r>
              <a:rPr lang="en-GB" dirty="0" smtClean="0">
                <a:latin typeface="Trebuchet MS" panose="020B0603020202020204" pitchFamily="34" charset="0"/>
              </a:rPr>
              <a:t>orking </a:t>
            </a:r>
            <a:r>
              <a:rPr lang="en-GB" dirty="0">
                <a:latin typeface="Trebuchet MS" panose="020B0603020202020204" pitchFamily="34" charset="0"/>
              </a:rPr>
              <a:t>out fractions and percentage of </a:t>
            </a:r>
            <a:r>
              <a:rPr lang="en-GB" dirty="0" smtClean="0">
                <a:latin typeface="Trebuchet MS" panose="020B0603020202020204" pitchFamily="34" charset="0"/>
              </a:rPr>
              <a:t>quantities.</a:t>
            </a:r>
          </a:p>
          <a:p>
            <a:pPr indent="-342900">
              <a:buClr>
                <a:srgbClr val="008000"/>
              </a:buClr>
            </a:pPr>
            <a:r>
              <a:rPr lang="en-GB" b="1" dirty="0" smtClean="0">
                <a:latin typeface="Trebuchet MS" panose="020B0603020202020204" pitchFamily="34" charset="0"/>
              </a:rPr>
              <a:t>HOW DO YOU KNOW?</a:t>
            </a:r>
            <a:endParaRPr lang="en-GB" b="1" dirty="0">
              <a:latin typeface="Trebuchet MS" panose="020B0603020202020204" pitchFamily="34" charset="0"/>
            </a:endParaRP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45141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1026" name="Picture 2" descr="Image result for collins ks2 english reading">
            <a:extLst>
              <a:ext uri="{FF2B5EF4-FFF2-40B4-BE49-F238E27FC236}">
                <a16:creationId xmlns:a16="http://schemas.microsoft.com/office/drawing/2014/main" id="{98E6ABF5-EA7C-4BA5-BA28-1BA0150E0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2013">
            <a:off x="-176073" y="260593"/>
            <a:ext cx="3245044" cy="45884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Image result for collins ks2 english reading">
            <a:extLst>
              <a:ext uri="{FF2B5EF4-FFF2-40B4-BE49-F238E27FC236}">
                <a16:creationId xmlns:a16="http://schemas.microsoft.com/office/drawing/2014/main" id="{E65DBE8F-2B64-4180-BD1C-1E8670F64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3893">
            <a:off x="7674948" y="2412711"/>
            <a:ext cx="1911035" cy="26998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Image result for collins ks2 maths">
            <a:extLst>
              <a:ext uri="{FF2B5EF4-FFF2-40B4-BE49-F238E27FC236}">
                <a16:creationId xmlns:a16="http://schemas.microsoft.com/office/drawing/2014/main" id="{2A7BD01B-BB47-4676-9F58-EC3AD637BA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8937">
            <a:off x="6046443" y="831448"/>
            <a:ext cx="2658710" cy="380823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4" name="Picture 10" descr="Collins KS2 - KS2 Maths SATs Revision Guide : 2019 Tests">
            <a:extLst>
              <a:ext uri="{FF2B5EF4-FFF2-40B4-BE49-F238E27FC236}">
                <a16:creationId xmlns:a16="http://schemas.microsoft.com/office/drawing/2014/main" id="{D4035762-4D3B-4741-90C0-6CB85E6B8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941" y="285750"/>
            <a:ext cx="3236119" cy="4572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071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
        <p:nvSpPr>
          <p:cNvPr id="2" name="Title 1">
            <a:extLst>
              <a:ext uri="{FF2B5EF4-FFF2-40B4-BE49-F238E27FC236}">
                <a16:creationId xmlns:a16="http://schemas.microsoft.com/office/drawing/2014/main" id="{516BA3EA-932F-48C2-8113-F914D9D9EC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7AD08A-DCEB-45C4-8B85-7DCBF257E485}"/>
              </a:ext>
            </a:extLst>
          </p:cNvPr>
          <p:cNvSpPr>
            <a:spLocks noGrp="1"/>
          </p:cNvSpPr>
          <p:nvPr>
            <p:ph idx="1"/>
          </p:nvPr>
        </p:nvSpPr>
        <p:spPr/>
        <p:txBody>
          <a:bodyPr/>
          <a:lstStyle/>
          <a:p>
            <a:endParaRPr lang="en-GB" dirty="0"/>
          </a:p>
        </p:txBody>
      </p:sp>
      <p:pic>
        <p:nvPicPr>
          <p:cNvPr id="2050" name="Picture 2" descr="https://lh3.googleusercontent.com/9r0KwlX1uinuWeYVYmo90XJFMSNtpfBPiQRwkcijnkkZ8gmC8frl7bo3XT9yzTXuJoIhAHZk-AC5cpwiTpFPD7JmBjab2QcHeZV4rCgAwDwICCQOyP2PaZGmZ1nr2nhySxV8X_OAPNK4ffxsUzvwJuUgH70ySIu28Iy2IP6JzxflkSY1LdbJjBMGvqAtXi-4AVUyIVr3cELqkUuPZpV_wL9XTyFeaMDe4RmlJwpUbYJ4WL2zbikEUK06Ib5aALaLEHp-h7K9Dd9OJmIaTsyH1Hoq5NjnCh38slBeX9W92PUEC5PpH2k9t3tRF3YI1n-jg8sYuA8iYQ-tD3m4nLwA0RbYq9uArcGUrth9p-TyOb6rLp4epOn9_92z3oM_HOcfosd0eEl-5W64LO_c2e5MI5PAzYTVmWGYq3jpUrmKn8RXumlCyO0TGC84mQf1CvKsuXk0hpAqAuhCt2FpW190-HrAHl3yX0G4oaGYZYZRoMipZ87HgFEf4ZZVcmFdmH03X2h6AGptDAyVFr6zuC_SiXIovY7R1e6VwZKgGTii1Z-xbiOpf1CvPapPF3UoUPnFshXIupE4zJWRlwdW7brCragf_hRkoRI2bRJ__NshXxd3akcq0Meq4dOOj-AV9-pWac0Yb9-rsRaMe0VLjspXjeoyj1UShZY=w625-h833-no">
            <a:extLst>
              <a:ext uri="{FF2B5EF4-FFF2-40B4-BE49-F238E27FC236}">
                <a16:creationId xmlns:a16="http://schemas.microsoft.com/office/drawing/2014/main" id="{89C15E75-AF87-4B8B-83BB-4EEAD3D5E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 t="1480" r="10491" b="5324"/>
          <a:stretch/>
        </p:blipFill>
        <p:spPr bwMode="auto">
          <a:xfrm>
            <a:off x="19244" y="1"/>
            <a:ext cx="2290081" cy="32635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29eDozM4nuBoDCuYljK-Ify3PFN3MKVUTSevzkVqPSlK3HUDs6nm3SCUPqcrJx9EhrSEJYDbgNZdpuUrcIE1-MhQfC9p7BElh610K3S_IIz5OwbA4jZtFO9Vb6cq8i-tECL7w4T8Nu4x7stSd19Wkax5kpfVFsYQmFuxFRypLnXQNjOF8eeI_ajQ40UE5xe4V4KNzLUQTnxtXv9ykPk1m5IoNHBNXEqWrKQCI7LjUPAIPOFO92II9B1Gt2ZQQTVFP9CKncMIpLk1r0o2_FF0pcYcLHnDZA2p3utMqVh5ox1T2PEAO9p5bHUMLaHj8zc5G9IemdgDEwvAC9kQI7ErdRKrFC_3xLNjMhur4wPDQPCYTzorpBxP2fD-e4nfv39h_wPtA0q4kOjH4s46C1G9hQqXXhiGX4e9EvcqaNtalnUrD1BEiyNKkOR6NYbwXOSplHjPVU5eYVmSTrhHmfA72i82ZEymVoWDEhvpeQrqqYYFwvmnR7eOgnU52exbnuxXUzIExI3gUUFKE8FGZ9G2GCTZ_oQQIfz44geqnhttHLG_KGDiqeAVi0f1Z1X53mGDDdfJthhnga3-qewKLvjmJ1j3UUCT2Xlzq5WyBIO76qL8LvTRTAST5bdNNd7H7iAemNg1RWIzsZH0C9xlTTfJkzZu6DlKGbY=w625-h833-no">
            <a:extLst>
              <a:ext uri="{FF2B5EF4-FFF2-40B4-BE49-F238E27FC236}">
                <a16:creationId xmlns:a16="http://schemas.microsoft.com/office/drawing/2014/main" id="{4C7301D4-4068-4B08-9926-30E803CCD0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42" t="6768"/>
          <a:stretch/>
        </p:blipFill>
        <p:spPr bwMode="auto">
          <a:xfrm rot="11960608">
            <a:off x="1896099" y="648047"/>
            <a:ext cx="2975580" cy="40476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3.googleusercontent.com/J-tklwfu39vqLhvof-U5N6qkDY0au13E0nfRq9N-4sZTzdCostLHN-lL3XLv6NjQMcxcez-q1-5hCqh_YbvSzqeM4ml0-Pupqzt3ksDE0BsZgkjcYUEgTS3kO30SXU9ht52A5K0kc53bGT1RNNzXpeBHS0xZhbssfF1TgKGNNKh8JVeIs_EtxH9AfvMMBCUkKkKgB1fWHR5qxvN8m2w1GQw6cEnNqIYOJcZ8CTEAeSX6SJyB_D3trCCIo5xZ5Z73vl3_DpJpZ4aIEbSCxHklF4FnyTSgPFphCJWwuj117BAj-19vIQLR35AMeCcjEvxG29wiuEwBIB2dHII4Q_y8Rv6kggSfnH9IL11jnGYBdF_-uoAiaarTlU1XVIdeVo9MNOTUs-0dFHUKjZDQTxlEKX0RSKJMYZmfULyd-_6SHQX9xdCe3K3BKUZ-8hhZGtwa-QQi-LTZsKL3gX19F55TCj9k51ggv3x2k8eqfbqRddmBiHdgMEUhhZlXjG_Cq3NNpgBYZBDGvqu0XglJhLJ_ald1KwTjWI_7BI28771kM0Dz7WG4ER1cLTKrDjijXEsmHXE8G6rhpHv5-OFl0_m9D_64BWP0bHk0iI4hJJEys6b2dWAL4cmahnbELojUKS8Xk24FCYZXxXVfoHYzKMAJqnBFx2cOiCQ=w625-h833-no">
            <a:extLst>
              <a:ext uri="{FF2B5EF4-FFF2-40B4-BE49-F238E27FC236}">
                <a16:creationId xmlns:a16="http://schemas.microsoft.com/office/drawing/2014/main" id="{FDDAB25E-31C1-4567-B108-6AD42A968A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75"/>
          <a:stretch/>
        </p:blipFill>
        <p:spPr bwMode="auto">
          <a:xfrm rot="10329357">
            <a:off x="6603361" y="-107319"/>
            <a:ext cx="2487875" cy="3970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3.googleusercontent.com/4VGoij-gK_4A0kKiqeq3met6ZfG2u0xp2e8bzZk7ItEBMOVbLUOsI923sJLlBE-5RSnuASSSKtBO2O2gjWDJ3yGviX0tNjsj2lwASe8VYaNkBHaFagVtkiWGG26AoHu-M-bUrhKxtT50_qn6xEgwy-prTabJ6Weu7InlJtNuMO_1pVmuu4rWBaxvWrmdCPAILiwBQKv1girDkWGJs_EeESGd7EX-6Y-_Q9yySb_l1LapuOAdWd2sCIuJFq9D8xIgjbWmyUaM1UavhnjFFJbK3yxEkozneRSkXuVEBrJoLvAkF7KgezVwdN-3nswbR0MHJXXkQpZVEMtGZXdadyMQZUCf30emXGBjE-nZItkX2LxKW0h90S_yP9XmZDQcFLJzBglHp51u5kPiyYU01wvOWWP0Cxml3Aole_10mf8VgaxkXL0t5nTidupNo3JNNZnxpltJwUiM_ud4ZdtiJduy15q-DiAS80f6JB_4127WOz0ylDYGOcapHd2oMypY07PM8RCjCQsNaxVk4gZuLa7BaWpBSdbYJnCwtPEZWNs4_PCkmkpO7rgzLJCOByN_HwEFZReKrcgxZ2qoPTC5cYpG38_AaUx2zWSsP_3DMmGMOpYP12AV_MZObiXB2_fA_d395ci9BjmYESuROlwCdc8MF4gTpTwU3Z4=w625-h833-no">
            <a:extLst>
              <a:ext uri="{FF2B5EF4-FFF2-40B4-BE49-F238E27FC236}">
                <a16:creationId xmlns:a16="http://schemas.microsoft.com/office/drawing/2014/main" id="{41861426-5721-449F-A802-9C2D65AD1E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20" r="5970" b="2500"/>
          <a:stretch/>
        </p:blipFill>
        <p:spPr bwMode="auto">
          <a:xfrm rot="9883396">
            <a:off x="4582368" y="699452"/>
            <a:ext cx="2244884" cy="374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9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000"/>
                </a:solidFill>
                <a:latin typeface="Trebuchet MS" panose="020B0603020202020204" pitchFamily="34" charset="0"/>
              </a:rPr>
              <a:t>Outline</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p:txBody>
          <a:bodyPr>
            <a:normAutofit fontScale="92500" lnSpcReduction="10000"/>
          </a:bodyPr>
          <a:lstStyle/>
          <a:p>
            <a:pPr marL="452438" indent="-382588">
              <a:buClr>
                <a:srgbClr val="008000"/>
              </a:buClr>
            </a:pPr>
            <a:r>
              <a:rPr lang="en-GB" dirty="0" smtClean="0">
                <a:latin typeface="Trebuchet MS" panose="020B0603020202020204" pitchFamily="34" charset="0"/>
              </a:rPr>
              <a:t>SATs Timetable</a:t>
            </a:r>
          </a:p>
          <a:p>
            <a:pPr marL="452438" indent="-382588">
              <a:buClr>
                <a:srgbClr val="008000"/>
              </a:buClr>
            </a:pPr>
            <a:r>
              <a:rPr lang="en-GB" dirty="0" smtClean="0">
                <a:latin typeface="Trebuchet MS" panose="020B0603020202020204" pitchFamily="34" charset="0"/>
              </a:rPr>
              <a:t>Explain the different tests</a:t>
            </a:r>
          </a:p>
          <a:p>
            <a:pPr marL="452438" indent="-382588">
              <a:buClr>
                <a:srgbClr val="008000"/>
              </a:buClr>
            </a:pPr>
            <a:r>
              <a:rPr lang="en-GB" dirty="0" smtClean="0">
                <a:latin typeface="Trebuchet MS" panose="020B0603020202020204" pitchFamily="34" charset="0"/>
              </a:rPr>
              <a:t>Show example question types</a:t>
            </a:r>
          </a:p>
          <a:p>
            <a:pPr marL="452438" indent="-382588">
              <a:buClr>
                <a:srgbClr val="008000"/>
              </a:buClr>
            </a:pPr>
            <a:r>
              <a:rPr lang="en-GB" dirty="0" smtClean="0">
                <a:latin typeface="Trebuchet MS" panose="020B0603020202020204" pitchFamily="34" charset="0"/>
              </a:rPr>
              <a:t>Ways that you can help</a:t>
            </a:r>
          </a:p>
          <a:p>
            <a:pPr marL="452438" indent="-382588">
              <a:buClr>
                <a:srgbClr val="008000"/>
              </a:buClr>
            </a:pPr>
            <a:r>
              <a:rPr lang="en-GB" dirty="0" smtClean="0">
                <a:latin typeface="Trebuchet MS" panose="020B0603020202020204" pitchFamily="34" charset="0"/>
              </a:rPr>
              <a:t>How the tests are administered</a:t>
            </a:r>
          </a:p>
          <a:p>
            <a:pPr marL="452438" indent="-382588">
              <a:buClr>
                <a:srgbClr val="008000"/>
              </a:buClr>
            </a:pPr>
            <a:r>
              <a:rPr lang="en-GB" dirty="0" smtClean="0">
                <a:latin typeface="Trebuchet MS" panose="020B0603020202020204" pitchFamily="34" charset="0"/>
              </a:rPr>
              <a:t>Look at the sample tests from previous years</a:t>
            </a:r>
          </a:p>
          <a:p>
            <a:pPr marL="452438" indent="-382588">
              <a:buClr>
                <a:srgbClr val="008000"/>
              </a:buClr>
            </a:pPr>
            <a:r>
              <a:rPr lang="en-GB" dirty="0">
                <a:latin typeface="Trebuchet MS" panose="020B0603020202020204" pitchFamily="34" charset="0"/>
              </a:rPr>
              <a:t>A</a:t>
            </a:r>
            <a:r>
              <a:rPr lang="en-GB" dirty="0" smtClean="0">
                <a:latin typeface="Trebuchet MS" panose="020B0603020202020204" pitchFamily="34" charset="0"/>
              </a:rPr>
              <a:t>nswer any questions about the tests</a:t>
            </a:r>
            <a:endParaRPr lang="en-GB" dirty="0">
              <a:latin typeface="Trebuchet MS" panose="020B0603020202020204" pitchFamily="34" charset="0"/>
            </a:endParaRPr>
          </a:p>
          <a:p>
            <a:endParaRPr lang="en-GB" dirty="0"/>
          </a:p>
        </p:txBody>
      </p:sp>
      <p:sp>
        <p:nvSpPr>
          <p:cNvPr id="5"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183390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87C4-5BD8-49B7-BB86-C7A27BC64217}"/>
              </a:ext>
            </a:extLst>
          </p:cNvPr>
          <p:cNvSpPr>
            <a:spLocks noGrp="1"/>
          </p:cNvSpPr>
          <p:nvPr>
            <p:ph type="title"/>
          </p:nvPr>
        </p:nvSpPr>
        <p:spPr/>
        <p:txBody>
          <a:bodyPr/>
          <a:lstStyle/>
          <a:p>
            <a:r>
              <a:rPr lang="en-GB" dirty="0"/>
              <a:t>Things to look out for</a:t>
            </a:r>
          </a:p>
        </p:txBody>
      </p:sp>
      <p:sp>
        <p:nvSpPr>
          <p:cNvPr id="3" name="Content Placeholder 2">
            <a:extLst>
              <a:ext uri="{FF2B5EF4-FFF2-40B4-BE49-F238E27FC236}">
                <a16:creationId xmlns:a16="http://schemas.microsoft.com/office/drawing/2014/main" id="{B0F97BB5-7E08-433B-8599-99CDAC00AD2E}"/>
              </a:ext>
            </a:extLst>
          </p:cNvPr>
          <p:cNvSpPr>
            <a:spLocks noGrp="1"/>
          </p:cNvSpPr>
          <p:nvPr>
            <p:ph idx="1"/>
          </p:nvPr>
        </p:nvSpPr>
        <p:spPr/>
        <p:txBody>
          <a:bodyPr>
            <a:normAutofit fontScale="85000" lnSpcReduction="20000"/>
          </a:bodyPr>
          <a:lstStyle/>
          <a:p>
            <a:pPr marL="0" indent="0">
              <a:buNone/>
            </a:pPr>
            <a:r>
              <a:rPr lang="en-GB" sz="3000" dirty="0"/>
              <a:t>KS2 SATs</a:t>
            </a:r>
          </a:p>
          <a:p>
            <a:pPr marL="0" indent="0">
              <a:buNone/>
            </a:pPr>
            <a:r>
              <a:rPr lang="en-GB" sz="3000" dirty="0"/>
              <a:t>Topic – Reading, SPAG or English GPS, Maths</a:t>
            </a:r>
          </a:p>
          <a:p>
            <a:pPr marL="0" indent="0">
              <a:buNone/>
            </a:pPr>
            <a:r>
              <a:rPr lang="en-GB" sz="3000" dirty="0"/>
              <a:t>Difficulty of book – Expected Standard or Greater Depth</a:t>
            </a:r>
          </a:p>
          <a:p>
            <a:pPr marL="0" indent="0">
              <a:buNone/>
            </a:pPr>
            <a:r>
              <a:rPr lang="en-GB" sz="3000" dirty="0"/>
              <a:t>Type of book – Revision booklet, practice questions or past papers.</a:t>
            </a:r>
          </a:p>
          <a:p>
            <a:pPr marL="0" indent="0">
              <a:buNone/>
            </a:pPr>
            <a:endParaRPr lang="en-GB" dirty="0"/>
          </a:p>
          <a:p>
            <a:pPr marL="0" indent="0">
              <a:buNone/>
            </a:pPr>
            <a:endParaRPr lang="en-GB" dirty="0"/>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264487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SATs run through</a:t>
            </a:r>
            <a:endParaRPr lang="en-GB" dirty="0"/>
          </a:p>
        </p:txBody>
      </p:sp>
      <p:sp>
        <p:nvSpPr>
          <p:cNvPr id="3" name="Content Placeholder 2"/>
          <p:cNvSpPr>
            <a:spLocks noGrp="1"/>
          </p:cNvSpPr>
          <p:nvPr>
            <p:ph idx="1"/>
          </p:nvPr>
        </p:nvSpPr>
        <p:spPr/>
        <p:txBody>
          <a:bodyPr/>
          <a:lstStyle/>
          <a:p>
            <a:r>
              <a:rPr lang="en-US" dirty="0" smtClean="0"/>
              <a:t>Next week</a:t>
            </a:r>
          </a:p>
          <a:p>
            <a:r>
              <a:rPr lang="en-US" dirty="0" smtClean="0"/>
              <a:t>Try to keep everything the same as the real thing</a:t>
            </a:r>
          </a:p>
          <a:p>
            <a:r>
              <a:rPr lang="en-US" dirty="0" smtClean="0"/>
              <a:t>Seating</a:t>
            </a:r>
            <a:endParaRPr lang="en-GB" dirty="0"/>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175418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a:t>
            </a:r>
            <a:endParaRPr lang="en-GB" dirty="0"/>
          </a:p>
        </p:txBody>
      </p:sp>
      <p:sp>
        <p:nvSpPr>
          <p:cNvPr id="3" name="Content Placeholder 2"/>
          <p:cNvSpPr>
            <a:spLocks noGrp="1"/>
          </p:cNvSpPr>
          <p:nvPr>
            <p:ph idx="1"/>
          </p:nvPr>
        </p:nvSpPr>
        <p:spPr>
          <a:xfrm>
            <a:off x="1043493" y="2283718"/>
            <a:ext cx="6777317" cy="2090754"/>
          </a:xfrm>
        </p:spPr>
        <p:txBody>
          <a:bodyPr/>
          <a:lstStyle/>
          <a:p>
            <a:r>
              <a:rPr lang="en-US" dirty="0" smtClean="0"/>
              <a:t>Easter Packs</a:t>
            </a:r>
          </a:p>
          <a:p>
            <a:r>
              <a:rPr lang="en-US" dirty="0" smtClean="0"/>
              <a:t>Little and often</a:t>
            </a:r>
          </a:p>
          <a:p>
            <a:r>
              <a:rPr lang="en-US" dirty="0" smtClean="0"/>
              <a:t>Covers SPAG, Reading and </a:t>
            </a:r>
            <a:r>
              <a:rPr lang="en-US" dirty="0" err="1" smtClean="0"/>
              <a:t>Maths</a:t>
            </a:r>
            <a:endParaRPr lang="en-GB" dirty="0"/>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326045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8000"/>
                </a:solidFill>
                <a:latin typeface="Trebuchet MS" panose="020B0603020202020204" pitchFamily="34" charset="0"/>
              </a:rPr>
              <a:t>A</a:t>
            </a:r>
            <a:r>
              <a:rPr lang="en-GB" dirty="0" smtClean="0">
                <a:solidFill>
                  <a:srgbClr val="008000"/>
                </a:solidFill>
                <a:latin typeface="Trebuchet MS" panose="020B0603020202020204" pitchFamily="34" charset="0"/>
              </a:rPr>
              <a:t>dvice for children</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a:xfrm>
            <a:off x="1043493" y="1742739"/>
            <a:ext cx="6777317" cy="1981139"/>
          </a:xfrm>
        </p:spPr>
        <p:txBody>
          <a:bodyPr>
            <a:normAutofit lnSpcReduction="10000"/>
          </a:bodyPr>
          <a:lstStyle/>
          <a:p>
            <a:pPr>
              <a:buClr>
                <a:srgbClr val="008000"/>
              </a:buClr>
            </a:pPr>
            <a:r>
              <a:rPr lang="en-GB" dirty="0" smtClean="0">
                <a:latin typeface="Trebuchet MS" panose="020B0603020202020204" pitchFamily="34" charset="0"/>
              </a:rPr>
              <a:t>Try their best.</a:t>
            </a:r>
          </a:p>
          <a:p>
            <a:pPr>
              <a:buClr>
                <a:srgbClr val="008000"/>
              </a:buClr>
            </a:pPr>
            <a:r>
              <a:rPr lang="en-GB" dirty="0" smtClean="0">
                <a:latin typeface="Trebuchet MS" panose="020B0603020202020204" pitchFamily="34" charset="0"/>
              </a:rPr>
              <a:t>Read questions and instructions carefully.</a:t>
            </a:r>
          </a:p>
          <a:p>
            <a:pPr>
              <a:buClr>
                <a:srgbClr val="008000"/>
              </a:buClr>
            </a:pPr>
            <a:r>
              <a:rPr lang="en-GB" dirty="0" smtClean="0">
                <a:latin typeface="Trebuchet MS" panose="020B0603020202020204" pitchFamily="34" charset="0"/>
              </a:rPr>
              <a:t>Pace themselves.</a:t>
            </a:r>
          </a:p>
          <a:p>
            <a:pPr>
              <a:buClr>
                <a:srgbClr val="008000"/>
              </a:buClr>
            </a:pPr>
            <a:r>
              <a:rPr lang="en-GB" dirty="0" smtClean="0">
                <a:latin typeface="Trebuchet MS" panose="020B0603020202020204" pitchFamily="34" charset="0"/>
              </a:rPr>
              <a:t>When checking answers, do it really carefully.</a:t>
            </a: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2602959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000"/>
                </a:solidFill>
                <a:latin typeface="Trebuchet MS" panose="020B0603020202020204" pitchFamily="34" charset="0"/>
              </a:rPr>
              <a:t>During the week</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a:xfrm>
            <a:off x="1043493" y="1742739"/>
            <a:ext cx="6984891" cy="2989251"/>
          </a:xfrm>
        </p:spPr>
        <p:txBody>
          <a:bodyPr>
            <a:normAutofit fontScale="92500" lnSpcReduction="20000"/>
          </a:bodyPr>
          <a:lstStyle/>
          <a:p>
            <a:pPr>
              <a:buClr>
                <a:srgbClr val="008000"/>
              </a:buClr>
            </a:pPr>
            <a:r>
              <a:rPr lang="en-GB" dirty="0" smtClean="0">
                <a:latin typeface="Trebuchet MS" panose="020B0603020202020204" pitchFamily="34" charset="0"/>
              </a:rPr>
              <a:t>Ensure </a:t>
            </a:r>
            <a:r>
              <a:rPr lang="en-GB" dirty="0">
                <a:latin typeface="Trebuchet MS" panose="020B0603020202020204" pitchFamily="34" charset="0"/>
              </a:rPr>
              <a:t>that they get a full </a:t>
            </a:r>
            <a:r>
              <a:rPr lang="en-GB" dirty="0" smtClean="0">
                <a:latin typeface="Trebuchet MS" panose="020B0603020202020204" pitchFamily="34" charset="0"/>
              </a:rPr>
              <a:t>night’s sleep.</a:t>
            </a:r>
          </a:p>
          <a:p>
            <a:pPr>
              <a:buClr>
                <a:srgbClr val="008000"/>
              </a:buClr>
            </a:pPr>
            <a:r>
              <a:rPr lang="en-GB" dirty="0" smtClean="0">
                <a:latin typeface="Trebuchet MS" panose="020B0603020202020204" pitchFamily="34" charset="0"/>
              </a:rPr>
              <a:t>Make </a:t>
            </a:r>
            <a:r>
              <a:rPr lang="en-GB" dirty="0">
                <a:latin typeface="Trebuchet MS" panose="020B0603020202020204" pitchFamily="34" charset="0"/>
              </a:rPr>
              <a:t>sure that they have </a:t>
            </a:r>
            <a:r>
              <a:rPr lang="en-GB" dirty="0" smtClean="0">
                <a:latin typeface="Trebuchet MS" panose="020B0603020202020204" pitchFamily="34" charset="0"/>
              </a:rPr>
              <a:t>breakfast.</a:t>
            </a:r>
          </a:p>
          <a:p>
            <a:pPr>
              <a:buClr>
                <a:srgbClr val="008000"/>
              </a:buClr>
            </a:pPr>
            <a:r>
              <a:rPr lang="en-GB" dirty="0" smtClean="0">
                <a:latin typeface="Trebuchet MS" panose="020B0603020202020204" pitchFamily="34" charset="0"/>
              </a:rPr>
              <a:t>Send/bring </a:t>
            </a:r>
            <a:r>
              <a:rPr lang="en-GB" dirty="0">
                <a:latin typeface="Trebuchet MS" panose="020B0603020202020204" pitchFamily="34" charset="0"/>
              </a:rPr>
              <a:t>them to school so that they arrive in good </a:t>
            </a:r>
            <a:r>
              <a:rPr lang="en-GB" dirty="0" smtClean="0">
                <a:latin typeface="Trebuchet MS" panose="020B0603020202020204" pitchFamily="34" charset="0"/>
              </a:rPr>
              <a:t>time and </a:t>
            </a:r>
            <a:r>
              <a:rPr lang="en-GB" dirty="0">
                <a:latin typeface="Trebuchet MS" panose="020B0603020202020204" pitchFamily="34" charset="0"/>
              </a:rPr>
              <a:t>properly </a:t>
            </a:r>
            <a:r>
              <a:rPr lang="en-GB" dirty="0" smtClean="0">
                <a:latin typeface="Trebuchet MS" panose="020B0603020202020204" pitchFamily="34" charset="0"/>
              </a:rPr>
              <a:t>equipped, including a healthy snack.</a:t>
            </a:r>
          </a:p>
          <a:p>
            <a:pPr>
              <a:buClr>
                <a:srgbClr val="008000"/>
              </a:buClr>
            </a:pPr>
            <a:r>
              <a:rPr lang="en-GB" dirty="0" smtClean="0">
                <a:latin typeface="Trebuchet MS" panose="020B0603020202020204" pitchFamily="34" charset="0"/>
              </a:rPr>
              <a:t>Check </a:t>
            </a:r>
            <a:r>
              <a:rPr lang="en-GB" dirty="0">
                <a:latin typeface="Trebuchet MS" panose="020B0603020202020204" pitchFamily="34" charset="0"/>
              </a:rPr>
              <a:t>the test </a:t>
            </a:r>
            <a:r>
              <a:rPr lang="en-GB" dirty="0" smtClean="0">
                <a:latin typeface="Trebuchet MS" panose="020B0603020202020204" pitchFamily="34" charset="0"/>
              </a:rPr>
              <a:t>timetable. </a:t>
            </a:r>
          </a:p>
          <a:p>
            <a:pPr marL="0" indent="0" algn="ctr">
              <a:buClr>
                <a:srgbClr val="008000"/>
              </a:buClr>
              <a:buNone/>
            </a:pPr>
            <a:endParaRPr lang="en-GB" sz="2200" dirty="0" smtClean="0">
              <a:latin typeface="Trebuchet MS" panose="020B0603020202020204" pitchFamily="34" charset="0"/>
            </a:endParaRPr>
          </a:p>
          <a:p>
            <a:pPr marL="0" indent="0" algn="ctr">
              <a:buClr>
                <a:srgbClr val="008000"/>
              </a:buClr>
              <a:buNone/>
            </a:pPr>
            <a:r>
              <a:rPr lang="en-GB" sz="2200" b="1" dirty="0" smtClean="0">
                <a:latin typeface="Trebuchet MS" panose="020B0603020202020204" pitchFamily="34" charset="0"/>
              </a:rPr>
              <a:t>CONTACT </a:t>
            </a:r>
            <a:r>
              <a:rPr lang="en-GB" sz="2200" b="1" dirty="0">
                <a:latin typeface="Trebuchet MS" panose="020B0603020202020204" pitchFamily="34" charset="0"/>
              </a:rPr>
              <a:t>THE SCHOOL IMMEDIATELY IF YOUR CHILD IS UNABLE TO ATTEND SCHOOL 01483 421597</a:t>
            </a: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1555253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8000"/>
                </a:solidFill>
                <a:latin typeface="Trebuchet MS" panose="020B0603020202020204" pitchFamily="34" charset="0"/>
              </a:rPr>
              <a:t>What happens if my child </a:t>
            </a:r>
            <a:r>
              <a:rPr lang="en-GB" dirty="0" smtClean="0">
                <a:solidFill>
                  <a:srgbClr val="008000"/>
                </a:solidFill>
                <a:latin typeface="Trebuchet MS" panose="020B0603020202020204" pitchFamily="34" charset="0"/>
              </a:rPr>
              <a:t>is really </a:t>
            </a:r>
            <a:r>
              <a:rPr lang="en-GB" dirty="0">
                <a:solidFill>
                  <a:srgbClr val="008000"/>
                </a:solidFill>
                <a:latin typeface="Trebuchet MS" panose="020B0603020202020204" pitchFamily="34" charset="0"/>
              </a:rPr>
              <a:t>ill? </a:t>
            </a:r>
          </a:p>
        </p:txBody>
      </p:sp>
      <p:sp>
        <p:nvSpPr>
          <p:cNvPr id="3" name="Content Placeholder 2"/>
          <p:cNvSpPr>
            <a:spLocks noGrp="1"/>
          </p:cNvSpPr>
          <p:nvPr>
            <p:ph idx="1"/>
          </p:nvPr>
        </p:nvSpPr>
        <p:spPr>
          <a:xfrm>
            <a:off x="1043608" y="1779662"/>
            <a:ext cx="6777317" cy="2775749"/>
          </a:xfrm>
        </p:spPr>
        <p:txBody>
          <a:bodyPr>
            <a:normAutofit fontScale="92500"/>
          </a:bodyPr>
          <a:lstStyle/>
          <a:p>
            <a:pPr indent="-342900">
              <a:buClr>
                <a:srgbClr val="008000"/>
              </a:buClr>
            </a:pPr>
            <a:r>
              <a:rPr lang="en-GB" dirty="0" smtClean="0">
                <a:latin typeface="Trebuchet MS" panose="020B0603020202020204" pitchFamily="34" charset="0"/>
              </a:rPr>
              <a:t>They </a:t>
            </a:r>
            <a:r>
              <a:rPr lang="en-GB" dirty="0">
                <a:latin typeface="Trebuchet MS" panose="020B0603020202020204" pitchFamily="34" charset="0"/>
              </a:rPr>
              <a:t>stay tucked up in bed until they are </a:t>
            </a:r>
            <a:r>
              <a:rPr lang="en-GB" dirty="0" smtClean="0">
                <a:latin typeface="Trebuchet MS" panose="020B0603020202020204" pitchFamily="34" charset="0"/>
              </a:rPr>
              <a:t>better.</a:t>
            </a:r>
          </a:p>
          <a:p>
            <a:pPr indent="-342900">
              <a:buClr>
                <a:srgbClr val="008000"/>
              </a:buClr>
            </a:pPr>
            <a:r>
              <a:rPr lang="en-GB" dirty="0" smtClean="0">
                <a:latin typeface="Trebuchet MS" panose="020B0603020202020204" pitchFamily="34" charset="0"/>
              </a:rPr>
              <a:t>If </a:t>
            </a:r>
            <a:r>
              <a:rPr lang="en-GB" dirty="0">
                <a:latin typeface="Trebuchet MS" panose="020B0603020202020204" pitchFamily="34" charset="0"/>
              </a:rPr>
              <a:t>they recover within 5 school days of the test they miss, they can still take it when they return </a:t>
            </a:r>
            <a:r>
              <a:rPr lang="en-GB" dirty="0" smtClean="0">
                <a:latin typeface="Trebuchet MS" panose="020B0603020202020204" pitchFamily="34" charset="0"/>
              </a:rPr>
              <a:t> - they are </a:t>
            </a:r>
            <a:r>
              <a:rPr lang="en-GB" b="1" dirty="0" smtClean="0">
                <a:latin typeface="Trebuchet MS" panose="020B0603020202020204" pitchFamily="34" charset="0"/>
              </a:rPr>
              <a:t>not allowed to be in contact with any other child (in person or on phone/internet).</a:t>
            </a:r>
          </a:p>
          <a:p>
            <a:pPr indent="-342900">
              <a:buClr>
                <a:srgbClr val="008000"/>
              </a:buClr>
            </a:pPr>
            <a:r>
              <a:rPr lang="en-GB" dirty="0" smtClean="0">
                <a:latin typeface="Trebuchet MS" panose="020B0603020202020204" pitchFamily="34" charset="0"/>
              </a:rPr>
              <a:t>If </a:t>
            </a:r>
            <a:r>
              <a:rPr lang="en-GB" dirty="0">
                <a:latin typeface="Trebuchet MS" panose="020B0603020202020204" pitchFamily="34" charset="0"/>
              </a:rPr>
              <a:t>they take longer to recover they will </a:t>
            </a:r>
            <a:r>
              <a:rPr lang="en-GB" dirty="0" smtClean="0">
                <a:latin typeface="Trebuchet MS" panose="020B0603020202020204" pitchFamily="34" charset="0"/>
              </a:rPr>
              <a:t>not be </a:t>
            </a:r>
            <a:r>
              <a:rPr lang="en-GB">
                <a:latin typeface="Trebuchet MS" panose="020B0603020202020204" pitchFamily="34" charset="0"/>
              </a:rPr>
              <a:t>given </a:t>
            </a:r>
            <a:r>
              <a:rPr lang="en-GB" smtClean="0">
                <a:latin typeface="Trebuchet MS" panose="020B0603020202020204" pitchFamily="34" charset="0"/>
              </a:rPr>
              <a:t>a </a:t>
            </a:r>
            <a:r>
              <a:rPr lang="en-GB" dirty="0" smtClean="0">
                <a:latin typeface="Trebuchet MS" panose="020B0603020202020204" pitchFamily="34" charset="0"/>
              </a:rPr>
              <a:t>SATs </a:t>
            </a:r>
            <a:r>
              <a:rPr lang="en-GB" dirty="0">
                <a:latin typeface="Trebuchet MS" panose="020B0603020202020204" pitchFamily="34" charset="0"/>
              </a:rPr>
              <a:t>level for any subjects they </a:t>
            </a:r>
            <a:r>
              <a:rPr lang="en-GB" dirty="0" smtClean="0">
                <a:latin typeface="Trebuchet MS" panose="020B0603020202020204" pitchFamily="34" charset="0"/>
              </a:rPr>
              <a:t>miss</a:t>
            </a:r>
            <a:r>
              <a:rPr lang="en-GB" dirty="0">
                <a:latin typeface="Trebuchet MS" panose="020B0603020202020204" pitchFamily="34" charset="0"/>
              </a:rPr>
              <a:t>.</a:t>
            </a: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521906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40" y="276127"/>
            <a:ext cx="7024744" cy="857250"/>
          </a:xfrm>
        </p:spPr>
        <p:txBody>
          <a:bodyPr/>
          <a:lstStyle/>
          <a:p>
            <a:r>
              <a:rPr lang="en-GB" dirty="0" smtClean="0">
                <a:solidFill>
                  <a:srgbClr val="008000"/>
                </a:solidFill>
                <a:latin typeface="Trebuchet MS" panose="020B0603020202020204" pitchFamily="34" charset="0"/>
              </a:rPr>
              <a:t>Results</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a:xfrm>
            <a:off x="1251067" y="1203598"/>
            <a:ext cx="6777317" cy="720081"/>
          </a:xfrm>
          <a:noFill/>
        </p:spPr>
        <p:txBody>
          <a:bodyPr>
            <a:normAutofit fontScale="85000" lnSpcReduction="10000"/>
          </a:bodyPr>
          <a:lstStyle/>
          <a:p>
            <a:pPr marL="0" indent="0" algn="ctr">
              <a:buNone/>
            </a:pPr>
            <a:r>
              <a:rPr lang="en-GB" b="1" dirty="0" smtClean="0">
                <a:latin typeface="Trebuchet MS" panose="020B0603020202020204" pitchFamily="34" charset="0"/>
              </a:rPr>
              <a:t>July 2019</a:t>
            </a:r>
          </a:p>
          <a:p>
            <a:pPr marL="0" indent="0" algn="ctr">
              <a:buNone/>
            </a:pPr>
            <a:r>
              <a:rPr lang="en-GB" b="1" dirty="0" smtClean="0">
                <a:latin typeface="Trebuchet MS" panose="020B0603020202020204" pitchFamily="34" charset="0"/>
              </a:rPr>
              <a:t>They will be published with the End of Year Report</a:t>
            </a:r>
          </a:p>
          <a:p>
            <a:pPr marL="0" indent="0" algn="ctr">
              <a:buNone/>
            </a:pPr>
            <a:endParaRPr lang="en-GB" b="1" dirty="0"/>
          </a:p>
          <a:p>
            <a:pPr marL="0" indent="0" algn="ctr">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54400736"/>
              </p:ext>
            </p:extLst>
          </p:nvPr>
        </p:nvGraphicFramePr>
        <p:xfrm>
          <a:off x="683568" y="2211710"/>
          <a:ext cx="7776354" cy="2304844"/>
        </p:xfrm>
        <a:graphic>
          <a:graphicData uri="http://schemas.openxmlformats.org/drawingml/2006/table">
            <a:tbl>
              <a:tblPr firstRow="1" bandRow="1">
                <a:tableStyleId>{5C22544A-7EE6-4342-B048-85BDC9FD1C3A}</a:tableStyleId>
              </a:tblPr>
              <a:tblGrid>
                <a:gridCol w="2592118">
                  <a:extLst>
                    <a:ext uri="{9D8B030D-6E8A-4147-A177-3AD203B41FA5}">
                      <a16:colId xmlns:a16="http://schemas.microsoft.com/office/drawing/2014/main" val="20000"/>
                    </a:ext>
                  </a:extLst>
                </a:gridCol>
                <a:gridCol w="2592118">
                  <a:extLst>
                    <a:ext uri="{9D8B030D-6E8A-4147-A177-3AD203B41FA5}">
                      <a16:colId xmlns:a16="http://schemas.microsoft.com/office/drawing/2014/main" val="20001"/>
                    </a:ext>
                  </a:extLst>
                </a:gridCol>
                <a:gridCol w="2592118">
                  <a:extLst>
                    <a:ext uri="{9D8B030D-6E8A-4147-A177-3AD203B41FA5}">
                      <a16:colId xmlns:a16="http://schemas.microsoft.com/office/drawing/2014/main" val="20002"/>
                    </a:ext>
                  </a:extLst>
                </a:gridCol>
              </a:tblGrid>
              <a:tr h="1116124">
                <a:tc>
                  <a:txBody>
                    <a:bodyPr/>
                    <a:lstStyle/>
                    <a:p>
                      <a:pPr algn="ctr"/>
                      <a:r>
                        <a:rPr lang="en-GB" sz="1800" dirty="0" smtClean="0">
                          <a:latin typeface="Trebuchet MS" panose="020B0603020202020204" pitchFamily="34" charset="0"/>
                        </a:rPr>
                        <a:t>Standardised Score</a:t>
                      </a:r>
                      <a:endParaRPr lang="en-GB" sz="18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800" dirty="0" smtClean="0">
                          <a:latin typeface="Trebuchet MS" panose="020B0603020202020204" pitchFamily="34" charset="0"/>
                        </a:rPr>
                        <a:t>Met End of Year Expectations (EXS)</a:t>
                      </a:r>
                      <a:endParaRPr lang="en-GB" sz="18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800" dirty="0" smtClean="0">
                          <a:latin typeface="Trebuchet MS" panose="020B0603020202020204" pitchFamily="34" charset="0"/>
                        </a:rPr>
                        <a:t>Greater Depth Standard (GDS)</a:t>
                      </a:r>
                      <a:endParaRPr lang="en-GB" sz="18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1116124">
                <a:tc>
                  <a:txBody>
                    <a:bodyPr/>
                    <a:lstStyle/>
                    <a:p>
                      <a:pPr algn="ctr"/>
                      <a:r>
                        <a:rPr lang="en-GB" sz="1800" dirty="0" smtClean="0">
                          <a:latin typeface="Trebuchet MS" panose="020B0603020202020204" pitchFamily="34" charset="0"/>
                        </a:rPr>
                        <a:t>Tests</a:t>
                      </a:r>
                      <a:r>
                        <a:rPr lang="en-GB" sz="1800" baseline="0" dirty="0" smtClean="0">
                          <a:latin typeface="Trebuchet MS" panose="020B0603020202020204" pitchFamily="34" charset="0"/>
                        </a:rPr>
                        <a:t> scores are turned into a</a:t>
                      </a:r>
                      <a:r>
                        <a:rPr lang="en-GB" sz="1800" dirty="0" smtClean="0">
                          <a:latin typeface="Trebuchet MS" panose="020B0603020202020204" pitchFamily="34" charset="0"/>
                        </a:rPr>
                        <a:t> standardised score between </a:t>
                      </a:r>
                    </a:p>
                    <a:p>
                      <a:pPr algn="ctr"/>
                      <a:r>
                        <a:rPr lang="en-GB" sz="1800" dirty="0" smtClean="0">
                          <a:latin typeface="Trebuchet MS" panose="020B0603020202020204" pitchFamily="34" charset="0"/>
                        </a:rPr>
                        <a:t>80 and 120</a:t>
                      </a:r>
                      <a:endParaRPr lang="en-GB" sz="18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latin typeface="Trebuchet MS" panose="020B0603020202020204" pitchFamily="34" charset="0"/>
                        </a:rPr>
                        <a:t>100</a:t>
                      </a:r>
                      <a:r>
                        <a:rPr lang="en-GB" sz="1800" baseline="0" dirty="0" smtClean="0">
                          <a:latin typeface="Trebuchet MS" panose="020B0603020202020204" pitchFamily="34" charset="0"/>
                        </a:rPr>
                        <a:t> – 109</a:t>
                      </a:r>
                      <a:endParaRPr lang="en-GB" sz="18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latin typeface="Trebuchet MS" panose="020B0603020202020204" pitchFamily="34" charset="0"/>
                        </a:rPr>
                        <a:t>110 or</a:t>
                      </a:r>
                      <a:r>
                        <a:rPr lang="en-GB" sz="1800" baseline="0" dirty="0" smtClean="0">
                          <a:latin typeface="Trebuchet MS" panose="020B0603020202020204" pitchFamily="34" charset="0"/>
                        </a:rPr>
                        <a:t> above</a:t>
                      </a:r>
                      <a:endParaRPr lang="en-GB" sz="18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575337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8000"/>
                </a:solidFill>
                <a:latin typeface="Trebuchet MS" panose="020B0603020202020204" pitchFamily="34" charset="0"/>
              </a:rPr>
              <a:t>Link to past papers</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68580" indent="0" algn="ctr">
              <a:buNone/>
            </a:pPr>
            <a:r>
              <a:rPr lang="en-GB" sz="3600" b="1" dirty="0" smtClean="0"/>
              <a:t>www.satspapers.org.uk</a:t>
            </a:r>
            <a:endParaRPr lang="en-GB" sz="3600" b="1" dirty="0"/>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1764797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008000"/>
                </a:solidFill>
              </a:rPr>
              <a:t>SPAG and Maths definitions booklets </a:t>
            </a:r>
            <a:endParaRPr lang="en-GB" sz="2800" dirty="0">
              <a:solidFill>
                <a:srgbClr val="008000"/>
              </a:solidFill>
            </a:endParaRPr>
          </a:p>
        </p:txBody>
      </p:sp>
      <p:sp>
        <p:nvSpPr>
          <p:cNvPr id="3" name="Content Placeholder 2"/>
          <p:cNvSpPr>
            <a:spLocks noGrp="1"/>
          </p:cNvSpPr>
          <p:nvPr>
            <p:ph idx="1"/>
          </p:nvPr>
        </p:nvSpPr>
        <p:spPr>
          <a:xfrm>
            <a:off x="1043493" y="1923678"/>
            <a:ext cx="6777317" cy="2450794"/>
          </a:xfrm>
        </p:spPr>
        <p:txBody>
          <a:bodyPr/>
          <a:lstStyle/>
          <a:p>
            <a:pPr marL="68580" indent="0">
              <a:buNone/>
            </a:pPr>
            <a:r>
              <a:rPr lang="en-GB" dirty="0" smtClean="0"/>
              <a:t>Please collect one from the back as you leave.</a:t>
            </a:r>
            <a:endParaRPr lang="en-GB" dirty="0"/>
          </a:p>
        </p:txBody>
      </p:sp>
      <p:pic>
        <p:nvPicPr>
          <p:cNvPr id="4" name="Picture 3"/>
          <p:cNvPicPr>
            <a:picLocks noChangeAspect="1"/>
          </p:cNvPicPr>
          <p:nvPr/>
        </p:nvPicPr>
        <p:blipFill>
          <a:blip r:embed="rId2"/>
          <a:stretch>
            <a:fillRect/>
          </a:stretch>
        </p:blipFill>
        <p:spPr>
          <a:xfrm>
            <a:off x="5364088" y="2787774"/>
            <a:ext cx="2080596" cy="2034361"/>
          </a:xfrm>
          <a:prstGeom prst="rect">
            <a:avLst/>
          </a:prstGeom>
          <a:ln>
            <a:solidFill>
              <a:srgbClr val="008000"/>
            </a:solidFill>
          </a:ln>
        </p:spPr>
      </p:pic>
      <p:pic>
        <p:nvPicPr>
          <p:cNvPr id="5" name="Picture 4"/>
          <p:cNvPicPr>
            <a:picLocks noChangeAspect="1"/>
          </p:cNvPicPr>
          <p:nvPr/>
        </p:nvPicPr>
        <p:blipFill>
          <a:blip r:embed="rId3"/>
          <a:stretch>
            <a:fillRect/>
          </a:stretch>
        </p:blipFill>
        <p:spPr>
          <a:xfrm>
            <a:off x="2555776" y="2787774"/>
            <a:ext cx="2016224" cy="2042522"/>
          </a:xfrm>
          <a:prstGeom prst="rect">
            <a:avLst/>
          </a:prstGeom>
          <a:ln>
            <a:solidFill>
              <a:srgbClr val="008000"/>
            </a:solidFill>
          </a:ln>
        </p:spPr>
      </p:pic>
      <p:sp>
        <p:nvSpPr>
          <p:cNvPr id="6"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407616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70748"/>
            <a:ext cx="7024744" cy="1296946"/>
          </a:xfrm>
        </p:spPr>
        <p:txBody>
          <a:bodyPr>
            <a:normAutofit fontScale="90000"/>
          </a:bodyPr>
          <a:lstStyle/>
          <a:p>
            <a:pPr algn="ctr"/>
            <a:r>
              <a:rPr lang="en-US" dirty="0" smtClean="0"/>
              <a:t>We are around for any questions.</a:t>
            </a:r>
            <a:endParaRPr lang="en-GB" dirty="0"/>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solidFill>
                  <a:schemeClr val="bg1"/>
                </a:solidFill>
                <a:latin typeface="Trebuchet MS" panose="020B0603020202020204" pitchFamily="34" charset="0"/>
              </a:rPr>
              <a:t>End of Key Stage SATs Information Afternoon</a:t>
            </a:r>
            <a:endParaRPr lang="en-GB"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60435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SATs</a:t>
            </a:r>
            <a:endParaRPr lang="en-GB" dirty="0"/>
          </a:p>
        </p:txBody>
      </p:sp>
      <p:sp>
        <p:nvSpPr>
          <p:cNvPr id="3" name="Content Placeholder 2"/>
          <p:cNvSpPr>
            <a:spLocks noGrp="1"/>
          </p:cNvSpPr>
          <p:nvPr>
            <p:ph idx="1"/>
          </p:nvPr>
        </p:nvSpPr>
        <p:spPr/>
        <p:txBody>
          <a:bodyPr/>
          <a:lstStyle/>
          <a:p>
            <a:r>
              <a:rPr lang="en-GB" b="1" dirty="0" smtClean="0">
                <a:latin typeface="Trebuchet MS" panose="020B0603020202020204" pitchFamily="34" charset="0"/>
              </a:rPr>
              <a:t>SATs </a:t>
            </a:r>
            <a:r>
              <a:rPr lang="en-GB" b="1" dirty="0">
                <a:latin typeface="Trebuchet MS" panose="020B0603020202020204" pitchFamily="34" charset="0"/>
              </a:rPr>
              <a:t>Tests - </a:t>
            </a:r>
            <a:r>
              <a:rPr lang="en-GB" dirty="0">
                <a:latin typeface="Trebuchet MS" panose="020B0603020202020204" pitchFamily="34" charset="0"/>
              </a:rPr>
              <a:t>Not just a test on the children’s final year at school but questions come from the curriculum in all year groups at KS2</a:t>
            </a:r>
            <a:r>
              <a:rPr lang="en-GB" dirty="0" smtClean="0">
                <a:latin typeface="Trebuchet MS" panose="020B0603020202020204" pitchFamily="34" charset="0"/>
              </a:rPr>
              <a:t>.</a:t>
            </a:r>
            <a:endParaRPr lang="en-GB" dirty="0">
              <a:latin typeface="Trebuchet MS" panose="020B0603020202020204" pitchFamily="34" charset="0"/>
            </a:endParaRP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304876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t>End of Key Stage SATs Information Afternoon</a:t>
            </a:r>
            <a:endParaRPr lang="en-GB" dirty="0"/>
          </a:p>
        </p:txBody>
      </p:sp>
      <p:sp>
        <p:nvSpPr>
          <p:cNvPr id="2" name="Title 1"/>
          <p:cNvSpPr>
            <a:spLocks noGrp="1"/>
          </p:cNvSpPr>
          <p:nvPr>
            <p:ph type="title"/>
          </p:nvPr>
        </p:nvSpPr>
        <p:spPr>
          <a:xfrm>
            <a:off x="467544" y="1491630"/>
            <a:ext cx="2674640" cy="857250"/>
          </a:xfrm>
        </p:spPr>
        <p:txBody>
          <a:bodyPr>
            <a:normAutofit fontScale="90000"/>
          </a:bodyPr>
          <a:lstStyle/>
          <a:p>
            <a:pPr algn="ctr"/>
            <a:r>
              <a:rPr lang="en-GB" dirty="0" smtClean="0">
                <a:solidFill>
                  <a:srgbClr val="008000"/>
                </a:solidFill>
                <a:latin typeface="Trebuchet MS" panose="020B0603020202020204" pitchFamily="34" charset="0"/>
              </a:rPr>
              <a:t>The Week</a:t>
            </a:r>
            <a:br>
              <a:rPr lang="en-GB" dirty="0" smtClean="0">
                <a:solidFill>
                  <a:srgbClr val="008000"/>
                </a:solidFill>
                <a:latin typeface="Trebuchet MS" panose="020B0603020202020204" pitchFamily="34" charset="0"/>
              </a:rPr>
            </a:br>
            <a:r>
              <a:rPr lang="en-GB" dirty="0">
                <a:solidFill>
                  <a:srgbClr val="008000"/>
                </a:solidFill>
                <a:latin typeface="Trebuchet MS" panose="020B0603020202020204" pitchFamily="34" charset="0"/>
              </a:rPr>
              <a:t/>
            </a:r>
            <a:br>
              <a:rPr lang="en-GB" dirty="0">
                <a:solidFill>
                  <a:srgbClr val="008000"/>
                </a:solidFill>
                <a:latin typeface="Trebuchet MS" panose="020B0603020202020204" pitchFamily="34" charset="0"/>
              </a:rPr>
            </a:br>
            <a:r>
              <a:rPr lang="en-GB" sz="2700" dirty="0" smtClean="0">
                <a:solidFill>
                  <a:srgbClr val="008000"/>
                </a:solidFill>
                <a:latin typeface="Trebuchet MS" panose="020B0603020202020204" pitchFamily="34" charset="0"/>
              </a:rPr>
              <a:t>13</a:t>
            </a:r>
            <a:r>
              <a:rPr lang="en-GB" sz="2700" baseline="30000" dirty="0" smtClean="0">
                <a:solidFill>
                  <a:srgbClr val="008000"/>
                </a:solidFill>
                <a:latin typeface="Trebuchet MS" panose="020B0603020202020204" pitchFamily="34" charset="0"/>
              </a:rPr>
              <a:t>th</a:t>
            </a:r>
            <a:r>
              <a:rPr lang="en-GB" sz="2700" dirty="0" smtClean="0">
                <a:solidFill>
                  <a:srgbClr val="008000"/>
                </a:solidFill>
                <a:latin typeface="Trebuchet MS" panose="020B0603020202020204" pitchFamily="34" charset="0"/>
              </a:rPr>
              <a:t> May 2019</a:t>
            </a:r>
            <a:endParaRPr lang="en-GB" dirty="0">
              <a:solidFill>
                <a:srgbClr val="008000"/>
              </a:solidFill>
              <a:latin typeface="Trebuchet MS" panose="020B0603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0695654"/>
              </p:ext>
            </p:extLst>
          </p:nvPr>
        </p:nvGraphicFramePr>
        <p:xfrm>
          <a:off x="3707904" y="49637"/>
          <a:ext cx="4896544" cy="4865412"/>
        </p:xfrm>
        <a:graphic>
          <a:graphicData uri="http://schemas.openxmlformats.org/drawingml/2006/table">
            <a:tbl>
              <a:tblPr firstCol="1" bandRow="1">
                <a:tableStyleId>{5C22544A-7EE6-4342-B048-85BDC9FD1C3A}</a:tableStyleId>
              </a:tblPr>
              <a:tblGrid>
                <a:gridCol w="108012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487680">
                <a:tc rowSpan="2">
                  <a:txBody>
                    <a:bodyPr/>
                    <a:lstStyle/>
                    <a:p>
                      <a:pPr algn="ctr">
                        <a:lnSpc>
                          <a:spcPct val="110000"/>
                        </a:lnSpc>
                        <a:spcBef>
                          <a:spcPts val="600"/>
                        </a:spcBef>
                        <a:spcAft>
                          <a:spcPts val="0"/>
                        </a:spcAft>
                      </a:pPr>
                      <a:r>
                        <a:rPr lang="en-GB" sz="1200" kern="1400" dirty="0">
                          <a:effectLst/>
                          <a:latin typeface="Trebuchet MS" panose="020B0603020202020204" pitchFamily="34" charset="0"/>
                        </a:rPr>
                        <a:t>MONDAY</a:t>
                      </a:r>
                      <a:endParaRPr lang="en-GB" sz="1200" kern="1400" dirty="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GB" sz="1400" b="1" kern="1400" dirty="0" smtClean="0">
                          <a:effectLst/>
                          <a:latin typeface="Trebuchet MS" panose="020B0603020202020204" pitchFamily="34" charset="0"/>
                        </a:rPr>
                        <a:t>English Grammar, Punctuation and Spelling Test</a:t>
                      </a:r>
                    </a:p>
                    <a:p>
                      <a:pPr algn="ctr">
                        <a:lnSpc>
                          <a:spcPct val="100000"/>
                        </a:lnSpc>
                        <a:spcBef>
                          <a:spcPts val="0"/>
                        </a:spcBef>
                        <a:spcAft>
                          <a:spcPts val="0"/>
                        </a:spcAft>
                      </a:pPr>
                      <a:r>
                        <a:rPr lang="en-GB" sz="1400" b="1" kern="1400" dirty="0" smtClean="0">
                          <a:effectLst/>
                          <a:latin typeface="Trebuchet MS" panose="020B0603020202020204" pitchFamily="34" charset="0"/>
                        </a:rPr>
                        <a:t>9:15am</a:t>
                      </a:r>
                    </a:p>
                    <a:p>
                      <a:pPr algn="ctr">
                        <a:lnSpc>
                          <a:spcPct val="100000"/>
                        </a:lnSpc>
                        <a:spcBef>
                          <a:spcPts val="0"/>
                        </a:spcBef>
                        <a:spcAft>
                          <a:spcPts val="0"/>
                        </a:spcAft>
                      </a:pPr>
                      <a:r>
                        <a:rPr lang="en-GB" sz="1400" b="1" kern="1400" dirty="0" smtClean="0">
                          <a:effectLst/>
                          <a:latin typeface="Trebuchet MS" panose="020B0603020202020204" pitchFamily="34" charset="0"/>
                        </a:rPr>
                        <a:t>45 minutes</a:t>
                      </a:r>
                      <a:endParaRPr lang="en-GB" sz="1400" b="1" kern="1400" dirty="0" smtClean="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7680">
                <a:tc vMerge="1">
                  <a:txBody>
                    <a:bodyPr/>
                    <a:lstStyle/>
                    <a:p>
                      <a:endParaRPr lang="en-GB"/>
                    </a:p>
                  </a:txBody>
                  <a:tcPr/>
                </a:tc>
                <a:tc>
                  <a:txBody>
                    <a:bodyPr/>
                    <a:lstStyle/>
                    <a:p>
                      <a:pPr algn="ctr">
                        <a:lnSpc>
                          <a:spcPct val="100000"/>
                        </a:lnSpc>
                        <a:spcBef>
                          <a:spcPts val="0"/>
                        </a:spcBef>
                        <a:spcAft>
                          <a:spcPts val="0"/>
                        </a:spcAft>
                      </a:pPr>
                      <a:r>
                        <a:rPr lang="en-GB" sz="1400" b="1" kern="1400" dirty="0" smtClean="0">
                          <a:effectLst/>
                          <a:latin typeface="Trebuchet MS" panose="020B0603020202020204" pitchFamily="34" charset="0"/>
                        </a:rPr>
                        <a:t>Spelling Test</a:t>
                      </a:r>
                    </a:p>
                    <a:p>
                      <a:pPr algn="ctr">
                        <a:lnSpc>
                          <a:spcPct val="100000"/>
                        </a:lnSpc>
                        <a:spcBef>
                          <a:spcPts val="0"/>
                        </a:spcBef>
                        <a:spcAft>
                          <a:spcPts val="0"/>
                        </a:spcAft>
                      </a:pPr>
                      <a:r>
                        <a:rPr lang="en-GB" sz="1400" b="1" kern="1400" dirty="0" smtClean="0">
                          <a:effectLst/>
                          <a:latin typeface="Trebuchet MS" panose="020B0603020202020204" pitchFamily="34" charset="0"/>
                        </a:rPr>
                        <a:t>10:45am</a:t>
                      </a:r>
                    </a:p>
                    <a:p>
                      <a:pPr algn="ctr">
                        <a:lnSpc>
                          <a:spcPct val="100000"/>
                        </a:lnSpc>
                        <a:spcBef>
                          <a:spcPts val="0"/>
                        </a:spcBef>
                        <a:spcAft>
                          <a:spcPts val="0"/>
                        </a:spcAft>
                      </a:pPr>
                      <a:r>
                        <a:rPr lang="en-GB" sz="1400" b="1" kern="1400" dirty="0" smtClean="0">
                          <a:effectLst/>
                          <a:latin typeface="Trebuchet MS" panose="020B0603020202020204" pitchFamily="34" charset="0"/>
                        </a:rPr>
                        <a:t>No strict time limit.</a:t>
                      </a:r>
                      <a:r>
                        <a:rPr lang="en-GB" sz="1400" b="1" kern="1400" baseline="0" dirty="0" smtClean="0">
                          <a:effectLst/>
                          <a:latin typeface="Trebuchet MS" panose="020B0603020202020204" pitchFamily="34" charset="0"/>
                        </a:rPr>
                        <a:t> - </a:t>
                      </a:r>
                      <a:r>
                        <a:rPr lang="en-GB" sz="1400" b="1" kern="1400" dirty="0" err="1" smtClean="0">
                          <a:effectLst/>
                          <a:latin typeface="Trebuchet MS" panose="020B0603020202020204" pitchFamily="34" charset="0"/>
                        </a:rPr>
                        <a:t>Approx</a:t>
                      </a:r>
                      <a:r>
                        <a:rPr lang="en-GB" sz="1400" b="1" kern="1400" dirty="0" smtClean="0">
                          <a:effectLst/>
                          <a:latin typeface="Trebuchet MS" panose="020B0603020202020204" pitchFamily="34" charset="0"/>
                        </a:rPr>
                        <a:t> 15 minutes</a:t>
                      </a:r>
                      <a:endParaRPr lang="en-GB" sz="1400" b="1" kern="1400" dirty="0" smtClean="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7592">
                <a:tc>
                  <a:txBody>
                    <a:bodyPr/>
                    <a:lstStyle/>
                    <a:p>
                      <a:pPr algn="ctr">
                        <a:lnSpc>
                          <a:spcPct val="110000"/>
                        </a:lnSpc>
                        <a:spcBef>
                          <a:spcPts val="600"/>
                        </a:spcBef>
                        <a:spcAft>
                          <a:spcPts val="0"/>
                        </a:spcAft>
                      </a:pPr>
                      <a:r>
                        <a:rPr lang="en-GB" sz="1200" kern="1400" dirty="0" smtClean="0">
                          <a:effectLst/>
                          <a:latin typeface="Trebuchet MS" panose="020B0603020202020204" pitchFamily="34" charset="0"/>
                        </a:rPr>
                        <a:t>TUESDAY</a:t>
                      </a:r>
                      <a:endParaRPr lang="en-GB" sz="1200" kern="1400" dirty="0">
                        <a:effectLst/>
                        <a:latin typeface="Trebuchet MS" panose="020B0603020202020204" pitchFamily="34" charset="0"/>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GB" sz="1400" b="1" kern="1400" dirty="0" smtClean="0">
                          <a:effectLst/>
                          <a:latin typeface="Trebuchet MS" panose="020B0603020202020204" pitchFamily="34" charset="0"/>
                        </a:rPr>
                        <a:t>Reading Test</a:t>
                      </a:r>
                    </a:p>
                    <a:p>
                      <a:pPr algn="ctr">
                        <a:lnSpc>
                          <a:spcPct val="100000"/>
                        </a:lnSpc>
                        <a:spcBef>
                          <a:spcPts val="0"/>
                        </a:spcBef>
                        <a:spcAft>
                          <a:spcPts val="0"/>
                        </a:spcAft>
                      </a:pPr>
                      <a:r>
                        <a:rPr lang="en-GB" sz="1400" b="1" kern="1400" dirty="0" smtClean="0">
                          <a:effectLst/>
                          <a:latin typeface="Trebuchet MS" panose="020B0603020202020204" pitchFamily="34" charset="0"/>
                        </a:rPr>
                        <a:t>9:15am</a:t>
                      </a:r>
                    </a:p>
                    <a:p>
                      <a:pPr algn="ctr">
                        <a:lnSpc>
                          <a:spcPct val="100000"/>
                        </a:lnSpc>
                        <a:spcBef>
                          <a:spcPts val="0"/>
                        </a:spcBef>
                        <a:spcAft>
                          <a:spcPts val="0"/>
                        </a:spcAft>
                      </a:pPr>
                      <a:r>
                        <a:rPr lang="en-GB" sz="1400" b="1" kern="1400" dirty="0" smtClean="0">
                          <a:effectLst/>
                          <a:latin typeface="Trebuchet MS" panose="020B0603020202020204" pitchFamily="34" charset="0"/>
                        </a:rPr>
                        <a:t>1 hour</a:t>
                      </a:r>
                      <a:endParaRPr lang="en-GB" sz="1400" b="1" kern="1400" dirty="0" smtClean="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8100">
                <a:tc rowSpan="2">
                  <a:txBody>
                    <a:bodyPr/>
                    <a:lstStyle/>
                    <a:p>
                      <a:pPr algn="ctr">
                        <a:lnSpc>
                          <a:spcPct val="110000"/>
                        </a:lnSpc>
                        <a:spcBef>
                          <a:spcPts val="600"/>
                        </a:spcBef>
                        <a:spcAft>
                          <a:spcPts val="0"/>
                        </a:spcAft>
                      </a:pPr>
                      <a:r>
                        <a:rPr lang="en-GB" sz="1200" kern="1400" dirty="0">
                          <a:effectLst/>
                          <a:latin typeface="Trebuchet MS" panose="020B0603020202020204" pitchFamily="34" charset="0"/>
                        </a:rPr>
                        <a:t>WEDNESDAY</a:t>
                      </a:r>
                      <a:endParaRPr lang="en-GB" sz="1200" kern="1400" dirty="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GB" sz="1400" b="1" kern="1400" dirty="0">
                          <a:effectLst/>
                          <a:latin typeface="Trebuchet MS" panose="020B0603020202020204" pitchFamily="34" charset="0"/>
                        </a:rPr>
                        <a:t>Maths Paper </a:t>
                      </a:r>
                      <a:r>
                        <a:rPr lang="en-GB" sz="1400" b="1" kern="1400" dirty="0" smtClean="0">
                          <a:effectLst/>
                          <a:latin typeface="Trebuchet MS" panose="020B0603020202020204" pitchFamily="34" charset="0"/>
                        </a:rPr>
                        <a:t>1</a:t>
                      </a:r>
                      <a:r>
                        <a:rPr lang="en-GB" sz="1400" b="1" kern="1400" baseline="0" dirty="0" smtClean="0">
                          <a:effectLst/>
                          <a:latin typeface="Trebuchet MS" panose="020B0603020202020204" pitchFamily="34" charset="0"/>
                        </a:rPr>
                        <a:t> -  </a:t>
                      </a:r>
                      <a:r>
                        <a:rPr lang="en-GB" sz="1400" b="1" kern="1400" dirty="0" smtClean="0">
                          <a:effectLst/>
                          <a:latin typeface="Trebuchet MS" panose="020B0603020202020204" pitchFamily="34" charset="0"/>
                        </a:rPr>
                        <a:t>Arithmetic </a:t>
                      </a:r>
                      <a:r>
                        <a:rPr lang="en-GB" sz="1400" b="1" kern="1400" dirty="0">
                          <a:effectLst/>
                          <a:latin typeface="Trebuchet MS" panose="020B0603020202020204" pitchFamily="34" charset="0"/>
                        </a:rPr>
                        <a:t>Test</a:t>
                      </a:r>
                    </a:p>
                    <a:p>
                      <a:pPr algn="ctr">
                        <a:lnSpc>
                          <a:spcPct val="100000"/>
                        </a:lnSpc>
                        <a:spcBef>
                          <a:spcPts val="0"/>
                        </a:spcBef>
                        <a:spcAft>
                          <a:spcPts val="0"/>
                        </a:spcAft>
                      </a:pPr>
                      <a:r>
                        <a:rPr lang="en-GB" sz="1400" b="1" kern="1400" dirty="0">
                          <a:effectLst/>
                          <a:latin typeface="Trebuchet MS" panose="020B0603020202020204" pitchFamily="34" charset="0"/>
                        </a:rPr>
                        <a:t>9:15am</a:t>
                      </a:r>
                    </a:p>
                    <a:p>
                      <a:pPr algn="ctr">
                        <a:lnSpc>
                          <a:spcPct val="100000"/>
                        </a:lnSpc>
                        <a:spcBef>
                          <a:spcPts val="0"/>
                        </a:spcBef>
                        <a:spcAft>
                          <a:spcPts val="0"/>
                        </a:spcAft>
                      </a:pPr>
                      <a:r>
                        <a:rPr lang="en-GB" sz="1400" b="1" kern="1400" dirty="0">
                          <a:effectLst/>
                          <a:latin typeface="Trebuchet MS" panose="020B0603020202020204" pitchFamily="34" charset="0"/>
                        </a:rPr>
                        <a:t>30 minutes</a:t>
                      </a:r>
                      <a:endParaRPr lang="en-GB" sz="1400" b="1" kern="1400" dirty="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38100">
                <a:tc vMerge="1">
                  <a:txBody>
                    <a:bodyPr/>
                    <a:lstStyle/>
                    <a:p>
                      <a:endParaRPr lang="en-GB"/>
                    </a:p>
                  </a:txBody>
                  <a:tcPr/>
                </a:tc>
                <a:tc>
                  <a:txBody>
                    <a:bodyPr/>
                    <a:lstStyle/>
                    <a:p>
                      <a:pPr algn="ctr">
                        <a:lnSpc>
                          <a:spcPct val="100000"/>
                        </a:lnSpc>
                        <a:spcBef>
                          <a:spcPts val="0"/>
                        </a:spcBef>
                        <a:spcAft>
                          <a:spcPts val="0"/>
                        </a:spcAft>
                      </a:pPr>
                      <a:r>
                        <a:rPr lang="en-GB" sz="1400" b="1" kern="1400" dirty="0">
                          <a:effectLst/>
                          <a:latin typeface="Trebuchet MS" panose="020B0603020202020204" pitchFamily="34" charset="0"/>
                        </a:rPr>
                        <a:t>Maths Paper </a:t>
                      </a:r>
                      <a:r>
                        <a:rPr lang="en-GB" sz="1400" b="1" kern="1400" dirty="0" smtClean="0">
                          <a:effectLst/>
                          <a:latin typeface="Trebuchet MS" panose="020B0603020202020204" pitchFamily="34" charset="0"/>
                        </a:rPr>
                        <a:t>2</a:t>
                      </a:r>
                      <a:r>
                        <a:rPr lang="en-GB" sz="1400" b="1" kern="1400" baseline="0" dirty="0" smtClean="0">
                          <a:effectLst/>
                          <a:latin typeface="Trebuchet MS" panose="020B0603020202020204" pitchFamily="34" charset="0"/>
                        </a:rPr>
                        <a:t> - </a:t>
                      </a:r>
                      <a:r>
                        <a:rPr lang="en-GB" sz="1400" b="1" kern="1400" dirty="0" smtClean="0">
                          <a:effectLst/>
                          <a:latin typeface="Trebuchet MS" panose="020B0603020202020204" pitchFamily="34" charset="0"/>
                        </a:rPr>
                        <a:t>Reasoning</a:t>
                      </a:r>
                      <a:endParaRPr lang="en-GB" sz="1400" b="1" kern="1400" dirty="0">
                        <a:effectLst/>
                        <a:latin typeface="Trebuchet MS" panose="020B0603020202020204" pitchFamily="34" charset="0"/>
                      </a:endParaRPr>
                    </a:p>
                    <a:p>
                      <a:pPr algn="ctr">
                        <a:lnSpc>
                          <a:spcPct val="100000"/>
                        </a:lnSpc>
                        <a:spcBef>
                          <a:spcPts val="0"/>
                        </a:spcBef>
                        <a:spcAft>
                          <a:spcPts val="0"/>
                        </a:spcAft>
                      </a:pPr>
                      <a:r>
                        <a:rPr lang="en-GB" sz="1400" b="1" kern="1400" dirty="0">
                          <a:effectLst/>
                          <a:latin typeface="Trebuchet MS" panose="020B0603020202020204" pitchFamily="34" charset="0"/>
                        </a:rPr>
                        <a:t>10:45am</a:t>
                      </a:r>
                    </a:p>
                    <a:p>
                      <a:pPr algn="ctr">
                        <a:lnSpc>
                          <a:spcPct val="100000"/>
                        </a:lnSpc>
                        <a:spcBef>
                          <a:spcPts val="0"/>
                        </a:spcBef>
                        <a:spcAft>
                          <a:spcPts val="0"/>
                        </a:spcAft>
                      </a:pPr>
                      <a:r>
                        <a:rPr lang="en-GB" sz="1400" b="1" kern="1400" dirty="0">
                          <a:effectLst/>
                          <a:latin typeface="Trebuchet MS" panose="020B0603020202020204" pitchFamily="34" charset="0"/>
                        </a:rPr>
                        <a:t>40 minutes</a:t>
                      </a:r>
                      <a:endParaRPr lang="en-GB" sz="1400" b="1" kern="1400" dirty="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38100">
                <a:tc>
                  <a:txBody>
                    <a:bodyPr/>
                    <a:lstStyle/>
                    <a:p>
                      <a:pPr algn="ctr">
                        <a:lnSpc>
                          <a:spcPct val="110000"/>
                        </a:lnSpc>
                        <a:spcBef>
                          <a:spcPts val="600"/>
                        </a:spcBef>
                        <a:spcAft>
                          <a:spcPts val="0"/>
                        </a:spcAft>
                      </a:pPr>
                      <a:r>
                        <a:rPr lang="en-GB" sz="1200" kern="1400" dirty="0">
                          <a:effectLst/>
                          <a:latin typeface="Trebuchet MS" panose="020B0603020202020204" pitchFamily="34" charset="0"/>
                        </a:rPr>
                        <a:t>THURSDAY</a:t>
                      </a:r>
                      <a:endParaRPr lang="en-GB" sz="1200" kern="1400" dirty="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GB" sz="1400" b="1" kern="1400" dirty="0">
                          <a:effectLst/>
                          <a:latin typeface="Trebuchet MS" panose="020B0603020202020204" pitchFamily="34" charset="0"/>
                        </a:rPr>
                        <a:t>Maths Paper </a:t>
                      </a:r>
                      <a:r>
                        <a:rPr lang="en-GB" sz="1400" b="1" kern="1400" dirty="0" smtClean="0">
                          <a:effectLst/>
                          <a:latin typeface="Trebuchet MS" panose="020B0603020202020204" pitchFamily="34" charset="0"/>
                        </a:rPr>
                        <a:t>3</a:t>
                      </a:r>
                      <a:r>
                        <a:rPr lang="en-GB" sz="1400" b="1" kern="1400" baseline="0" dirty="0" smtClean="0">
                          <a:effectLst/>
                          <a:latin typeface="Trebuchet MS" panose="020B0603020202020204" pitchFamily="34" charset="0"/>
                        </a:rPr>
                        <a:t> - </a:t>
                      </a:r>
                      <a:r>
                        <a:rPr lang="en-GB" sz="1400" b="1" kern="1400" dirty="0" smtClean="0">
                          <a:effectLst/>
                          <a:latin typeface="Trebuchet MS" panose="020B0603020202020204" pitchFamily="34" charset="0"/>
                        </a:rPr>
                        <a:t>Reasoning</a:t>
                      </a:r>
                      <a:endParaRPr lang="en-GB" sz="1400" b="1" kern="1400" dirty="0">
                        <a:effectLst/>
                        <a:latin typeface="Trebuchet MS" panose="020B0603020202020204" pitchFamily="34" charset="0"/>
                      </a:endParaRPr>
                    </a:p>
                    <a:p>
                      <a:pPr algn="ctr">
                        <a:lnSpc>
                          <a:spcPct val="100000"/>
                        </a:lnSpc>
                        <a:spcBef>
                          <a:spcPts val="0"/>
                        </a:spcBef>
                        <a:spcAft>
                          <a:spcPts val="0"/>
                        </a:spcAft>
                      </a:pPr>
                      <a:r>
                        <a:rPr lang="en-GB" sz="1400" b="1" kern="1400" dirty="0">
                          <a:effectLst/>
                          <a:latin typeface="Trebuchet MS" panose="020B0603020202020204" pitchFamily="34" charset="0"/>
                        </a:rPr>
                        <a:t>9:15am</a:t>
                      </a:r>
                    </a:p>
                    <a:p>
                      <a:pPr algn="ctr">
                        <a:lnSpc>
                          <a:spcPct val="100000"/>
                        </a:lnSpc>
                        <a:spcBef>
                          <a:spcPts val="0"/>
                        </a:spcBef>
                        <a:spcAft>
                          <a:spcPts val="0"/>
                        </a:spcAft>
                      </a:pPr>
                      <a:r>
                        <a:rPr lang="en-GB" sz="1400" b="1" kern="1400" dirty="0">
                          <a:effectLst/>
                          <a:latin typeface="Trebuchet MS" panose="020B0603020202020204" pitchFamily="34" charset="0"/>
                        </a:rPr>
                        <a:t>40 minutes.</a:t>
                      </a:r>
                      <a:endParaRPr lang="en-GB" sz="1400" b="1" kern="1400" dirty="0">
                        <a:solidFill>
                          <a:srgbClr val="000000"/>
                        </a:solidFill>
                        <a:effectLst/>
                        <a:latin typeface="Trebuchet MS" panose="020B0603020202020204" pitchFamily="34" charset="0"/>
                        <a:ea typeface="Times New Roman"/>
                        <a:cs typeface="Times New Roman"/>
                      </a:endParaRPr>
                    </a:p>
                  </a:txBody>
                  <a:tcPr marL="44399" marR="44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7564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8000"/>
                </a:solidFill>
                <a:latin typeface="Trebuchet MS" panose="020B0603020202020204" pitchFamily="34" charset="0"/>
              </a:rPr>
              <a:t>SATs Week</a:t>
            </a:r>
            <a:endParaRPr lang="en-GB" dirty="0">
              <a:solidFill>
                <a:srgbClr val="008000"/>
              </a:solidFill>
              <a:latin typeface="Trebuchet MS" panose="020B0603020202020204" pitchFamily="34" charset="0"/>
            </a:endParaRPr>
          </a:p>
        </p:txBody>
      </p:sp>
      <p:sp>
        <p:nvSpPr>
          <p:cNvPr id="3" name="Content Placeholder 2"/>
          <p:cNvSpPr>
            <a:spLocks noGrp="1"/>
          </p:cNvSpPr>
          <p:nvPr>
            <p:ph idx="1"/>
          </p:nvPr>
        </p:nvSpPr>
        <p:spPr/>
        <p:txBody>
          <a:bodyPr>
            <a:normAutofit fontScale="92500" lnSpcReduction="10000"/>
          </a:bodyPr>
          <a:lstStyle/>
          <a:p>
            <a:pPr>
              <a:buClr>
                <a:srgbClr val="008000"/>
              </a:buClr>
            </a:pPr>
            <a:r>
              <a:rPr lang="en-GB" dirty="0" smtClean="0">
                <a:latin typeface="Trebuchet MS" panose="020B0603020202020204" pitchFamily="34" charset="0"/>
              </a:rPr>
              <a:t>Tests </a:t>
            </a:r>
            <a:r>
              <a:rPr lang="en-GB" dirty="0">
                <a:latin typeface="Trebuchet MS" panose="020B0603020202020204" pitchFamily="34" charset="0"/>
              </a:rPr>
              <a:t>will be conducted in </a:t>
            </a:r>
            <a:r>
              <a:rPr lang="en-GB" dirty="0" smtClean="0">
                <a:latin typeface="Trebuchet MS" panose="020B0603020202020204" pitchFamily="34" charset="0"/>
              </a:rPr>
              <a:t>classrooms and the group rooms around the school including the art room.</a:t>
            </a:r>
          </a:p>
          <a:p>
            <a:pPr>
              <a:buClr>
                <a:srgbClr val="008000"/>
              </a:buClr>
            </a:pPr>
            <a:r>
              <a:rPr lang="en-GB" dirty="0" smtClean="0">
                <a:latin typeface="Trebuchet MS" panose="020B0603020202020204" pitchFamily="34" charset="0"/>
              </a:rPr>
              <a:t>Normal </a:t>
            </a:r>
            <a:r>
              <a:rPr lang="en-GB" dirty="0">
                <a:latin typeface="Trebuchet MS" panose="020B0603020202020204" pitchFamily="34" charset="0"/>
              </a:rPr>
              <a:t>timetable is changed for all Year 6 pupils.</a:t>
            </a:r>
          </a:p>
          <a:p>
            <a:pPr>
              <a:buClr>
                <a:srgbClr val="008000"/>
              </a:buClr>
            </a:pPr>
            <a:r>
              <a:rPr lang="en-GB" dirty="0" smtClean="0">
                <a:latin typeface="Trebuchet MS" panose="020B0603020202020204" pitchFamily="34" charset="0"/>
              </a:rPr>
              <a:t>Additional </a:t>
            </a:r>
            <a:r>
              <a:rPr lang="en-GB" dirty="0">
                <a:latin typeface="Trebuchet MS" panose="020B0603020202020204" pitchFamily="34" charset="0"/>
              </a:rPr>
              <a:t>or extended </a:t>
            </a:r>
            <a:r>
              <a:rPr lang="en-GB" dirty="0" smtClean="0">
                <a:latin typeface="Trebuchet MS" panose="020B0603020202020204" pitchFamily="34" charset="0"/>
              </a:rPr>
              <a:t>breaks.</a:t>
            </a:r>
          </a:p>
          <a:p>
            <a:pPr>
              <a:buClr>
                <a:srgbClr val="008000"/>
              </a:buClr>
            </a:pPr>
            <a:r>
              <a:rPr lang="en-GB" dirty="0" smtClean="0">
                <a:latin typeface="Trebuchet MS" panose="020B0603020202020204" pitchFamily="34" charset="0"/>
              </a:rPr>
              <a:t>Additional </a:t>
            </a:r>
            <a:r>
              <a:rPr lang="en-GB" dirty="0">
                <a:latin typeface="Trebuchet MS" panose="020B0603020202020204" pitchFamily="34" charset="0"/>
              </a:rPr>
              <a:t>staff will be </a:t>
            </a:r>
            <a:r>
              <a:rPr lang="en-GB" dirty="0" smtClean="0">
                <a:latin typeface="Trebuchet MS" panose="020B0603020202020204" pitchFamily="34" charset="0"/>
              </a:rPr>
              <a:t>deployed </a:t>
            </a:r>
            <a:r>
              <a:rPr lang="en-GB" dirty="0">
                <a:latin typeface="Trebuchet MS" panose="020B0603020202020204" pitchFamily="34" charset="0"/>
              </a:rPr>
              <a:t>to support </a:t>
            </a:r>
            <a:r>
              <a:rPr lang="en-GB" dirty="0" smtClean="0">
                <a:latin typeface="Trebuchet MS" panose="020B0603020202020204" pitchFamily="34" charset="0"/>
              </a:rPr>
              <a:t>children.</a:t>
            </a:r>
            <a:endParaRPr lang="en-GB" dirty="0">
              <a:latin typeface="Trebuchet MS" panose="020B0603020202020204" pitchFamily="34" charset="0"/>
            </a:endParaRP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1820536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70748"/>
            <a:ext cx="7384666" cy="857250"/>
          </a:xfrm>
        </p:spPr>
        <p:txBody>
          <a:bodyPr>
            <a:noAutofit/>
          </a:bodyPr>
          <a:lstStyle/>
          <a:p>
            <a:r>
              <a:rPr lang="en-GB" sz="2400" b="1" u="sng" dirty="0" smtClean="0">
                <a:solidFill>
                  <a:srgbClr val="008000"/>
                </a:solidFill>
                <a:latin typeface="Trebuchet MS" panose="020B0603020202020204" pitchFamily="34" charset="0"/>
              </a:rPr>
              <a:t>MONDAY</a:t>
            </a:r>
            <a:r>
              <a:rPr lang="en-GB" sz="2400" dirty="0" smtClean="0">
                <a:solidFill>
                  <a:srgbClr val="008000"/>
                </a:solidFill>
                <a:latin typeface="Trebuchet MS" panose="020B0603020202020204" pitchFamily="34" charset="0"/>
              </a:rPr>
              <a:t/>
            </a:r>
            <a:br>
              <a:rPr lang="en-GB" sz="2400" dirty="0" smtClean="0">
                <a:solidFill>
                  <a:srgbClr val="008000"/>
                </a:solidFill>
                <a:latin typeface="Trebuchet MS" panose="020B0603020202020204" pitchFamily="34" charset="0"/>
              </a:rPr>
            </a:br>
            <a:r>
              <a:rPr lang="en-GB" sz="2400" dirty="0" smtClean="0">
                <a:solidFill>
                  <a:srgbClr val="008000"/>
                </a:solidFill>
                <a:latin typeface="Trebuchet MS" panose="020B0603020202020204" pitchFamily="34" charset="0"/>
              </a:rPr>
              <a:t>English Grammar, Punctuation and Spelling</a:t>
            </a:r>
            <a:br>
              <a:rPr lang="en-GB" sz="2400" dirty="0" smtClean="0">
                <a:solidFill>
                  <a:srgbClr val="008000"/>
                </a:solidFill>
                <a:latin typeface="Trebuchet MS" panose="020B0603020202020204" pitchFamily="34" charset="0"/>
              </a:rPr>
            </a:br>
            <a:endParaRPr lang="en-GB" sz="2400" dirty="0">
              <a:solidFill>
                <a:srgbClr val="008000"/>
              </a:solidFill>
              <a:latin typeface="Trebuchet MS" panose="020B0603020202020204" pitchFamily="34" charset="0"/>
            </a:endParaRPr>
          </a:p>
        </p:txBody>
      </p:sp>
      <p:sp>
        <p:nvSpPr>
          <p:cNvPr id="3" name="Content Placeholder 2"/>
          <p:cNvSpPr>
            <a:spLocks noGrp="1"/>
          </p:cNvSpPr>
          <p:nvPr>
            <p:ph idx="1"/>
          </p:nvPr>
        </p:nvSpPr>
        <p:spPr>
          <a:xfrm>
            <a:off x="730548" y="1629631"/>
            <a:ext cx="3600400" cy="1950231"/>
          </a:xfrm>
        </p:spPr>
        <p:txBody>
          <a:bodyPr>
            <a:noAutofit/>
          </a:bodyPr>
          <a:lstStyle/>
          <a:p>
            <a:pPr marL="0" indent="0">
              <a:buNone/>
            </a:pPr>
            <a:r>
              <a:rPr lang="en-GB" sz="1600" dirty="0" smtClean="0">
                <a:latin typeface="Trebuchet MS" panose="020B0603020202020204" pitchFamily="34" charset="0"/>
              </a:rPr>
              <a:t>Paper 1</a:t>
            </a:r>
            <a:r>
              <a:rPr lang="en-GB" sz="1600" dirty="0">
                <a:solidFill>
                  <a:srgbClr val="008000"/>
                </a:solidFill>
                <a:latin typeface="Trebuchet MS" panose="020B0603020202020204" pitchFamily="34" charset="0"/>
              </a:rPr>
              <a:t>- 45 minutes</a:t>
            </a:r>
          </a:p>
          <a:p>
            <a:pPr marL="0" indent="0">
              <a:buNone/>
            </a:pPr>
            <a:r>
              <a:rPr lang="en-GB" sz="1600" dirty="0" smtClean="0">
                <a:latin typeface="Trebuchet MS" panose="020B0603020202020204" pitchFamily="34" charset="0"/>
              </a:rPr>
              <a:t>The </a:t>
            </a:r>
            <a:r>
              <a:rPr lang="en-GB" sz="1600" dirty="0">
                <a:latin typeface="Trebuchet MS" panose="020B0603020202020204" pitchFamily="34" charset="0"/>
              </a:rPr>
              <a:t>questions are very much like the questions they have been answering on spag.com for homework. </a:t>
            </a:r>
            <a:r>
              <a:rPr lang="en-GB" sz="1600" dirty="0" smtClean="0">
                <a:latin typeface="Trebuchet MS" panose="020B0603020202020204" pitchFamily="34" charset="0"/>
              </a:rPr>
              <a:t> Questions get progressively more difficult.</a:t>
            </a:r>
          </a:p>
          <a:p>
            <a:pPr marL="0" indent="0">
              <a:buNone/>
            </a:pPr>
            <a:r>
              <a:rPr lang="en-US" sz="1600" dirty="0" smtClean="0">
                <a:latin typeface="Trebuchet MS" panose="020B0603020202020204" pitchFamily="34" charset="0"/>
              </a:rPr>
              <a:t>50 marks</a:t>
            </a:r>
            <a:endParaRPr lang="en-GB" sz="1600" dirty="0">
              <a:latin typeface="Trebuchet MS" panose="020B0603020202020204" pitchFamily="34" charset="0"/>
            </a:endParaRP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
        <p:nvSpPr>
          <p:cNvPr id="5" name="Content Placeholder 2"/>
          <p:cNvSpPr txBox="1">
            <a:spLocks/>
          </p:cNvSpPr>
          <p:nvPr/>
        </p:nvSpPr>
        <p:spPr>
          <a:xfrm>
            <a:off x="4644008" y="1563638"/>
            <a:ext cx="3960440" cy="3247009"/>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r>
              <a:rPr lang="en-GB" sz="1600" dirty="0" smtClean="0">
                <a:latin typeface="Trebuchet MS" panose="020B0603020202020204" pitchFamily="34" charset="0"/>
              </a:rPr>
              <a:t>Paper 2 – Spelling - </a:t>
            </a:r>
            <a:r>
              <a:rPr lang="en-GB" sz="1600" dirty="0" smtClean="0">
                <a:solidFill>
                  <a:srgbClr val="008000"/>
                </a:solidFill>
                <a:latin typeface="Trebuchet MS" panose="020B0603020202020204" pitchFamily="34" charset="0"/>
              </a:rPr>
              <a:t>no time limit</a:t>
            </a:r>
          </a:p>
          <a:p>
            <a:pPr marL="0" indent="0">
              <a:buFont typeface="Wingdings 2" pitchFamily="18" charset="2"/>
              <a:buNone/>
            </a:pPr>
            <a:r>
              <a:rPr lang="en-GB" sz="1600" dirty="0" smtClean="0">
                <a:latin typeface="Trebuchet MS" panose="020B0603020202020204" pitchFamily="34" charset="0"/>
              </a:rPr>
              <a:t>The children will have 20 unrelated sentences on their sheet with one ‘blanked’ out word in each. The words come from KS2 spelling rules and word list from curriculum. Any year group.</a:t>
            </a:r>
          </a:p>
          <a:p>
            <a:pPr marL="0" indent="0">
              <a:buFont typeface="Wingdings 2" pitchFamily="18" charset="2"/>
              <a:buNone/>
            </a:pPr>
            <a:endParaRPr lang="en-GB" sz="1600" dirty="0" smtClean="0">
              <a:latin typeface="Trebuchet MS" panose="020B0603020202020204" pitchFamily="34" charset="0"/>
            </a:endParaRPr>
          </a:p>
          <a:p>
            <a:pPr marL="0" indent="0">
              <a:buFont typeface="Wingdings 2" pitchFamily="18" charset="2"/>
              <a:buNone/>
            </a:pPr>
            <a:r>
              <a:rPr lang="en-GB" sz="1600" dirty="0" smtClean="0">
                <a:latin typeface="Trebuchet MS" panose="020B0603020202020204" pitchFamily="34" charset="0"/>
              </a:rPr>
              <a:t>In the test, the teacher will: </a:t>
            </a:r>
          </a:p>
          <a:p>
            <a:r>
              <a:rPr lang="en-GB" sz="1600" dirty="0" smtClean="0">
                <a:latin typeface="Trebuchet MS" panose="020B0603020202020204" pitchFamily="34" charset="0"/>
              </a:rPr>
              <a:t>say the word that is missing</a:t>
            </a:r>
          </a:p>
          <a:p>
            <a:r>
              <a:rPr lang="en-GB" sz="1600" dirty="0" smtClean="0">
                <a:latin typeface="Trebuchet MS" panose="020B0603020202020204" pitchFamily="34" charset="0"/>
              </a:rPr>
              <a:t>say the whole sentence it is in to put the word in context</a:t>
            </a:r>
          </a:p>
          <a:p>
            <a:r>
              <a:rPr lang="en-GB" sz="1600" dirty="0" smtClean="0">
                <a:latin typeface="Trebuchet MS" panose="020B0603020202020204" pitchFamily="34" charset="0"/>
              </a:rPr>
              <a:t>repeat the missing word again</a:t>
            </a:r>
          </a:p>
          <a:p>
            <a:endParaRPr lang="en-GB" sz="1600" dirty="0" smtClean="0">
              <a:latin typeface="Trebuchet MS" panose="020B0603020202020204" pitchFamily="34" charset="0"/>
            </a:endParaRPr>
          </a:p>
        </p:txBody>
      </p:sp>
      <p:sp>
        <p:nvSpPr>
          <p:cNvPr id="6" name="Rectangle 5"/>
          <p:cNvSpPr/>
          <p:nvPr/>
        </p:nvSpPr>
        <p:spPr>
          <a:xfrm>
            <a:off x="755576" y="4437014"/>
            <a:ext cx="2323072" cy="369332"/>
          </a:xfrm>
          <a:prstGeom prst="rect">
            <a:avLst/>
          </a:prstGeom>
        </p:spPr>
        <p:txBody>
          <a:bodyPr wrap="none">
            <a:spAutoFit/>
          </a:bodyPr>
          <a:lstStyle/>
          <a:p>
            <a:r>
              <a:rPr lang="en-GB" dirty="0">
                <a:latin typeface="Trebuchet MS" panose="020B0603020202020204" pitchFamily="34" charset="0"/>
              </a:rPr>
              <a:t>Scores are combined</a:t>
            </a:r>
          </a:p>
        </p:txBody>
      </p:sp>
    </p:spTree>
    <p:extLst>
      <p:ext uri="{BB962C8B-B14F-4D97-AF65-F5344CB8AC3E}">
        <p14:creationId xmlns:p14="http://schemas.microsoft.com/office/powerpoint/2010/main" val="94103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94" t="15234" r="21562" b="4883"/>
          <a:stretch/>
        </p:blipFill>
        <p:spPr bwMode="auto">
          <a:xfrm rot="20730514">
            <a:off x="-75918" y="-113284"/>
            <a:ext cx="4927314" cy="54912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844" t="12500" r="22344" b="8789"/>
          <a:stretch/>
        </p:blipFill>
        <p:spPr bwMode="auto">
          <a:xfrm rot="511152">
            <a:off x="4355528" y="-177170"/>
            <a:ext cx="5005096" cy="5451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0113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u="sng" dirty="0" smtClean="0">
                <a:solidFill>
                  <a:srgbClr val="008000"/>
                </a:solidFill>
                <a:latin typeface="Trebuchet MS" panose="020B0603020202020204" pitchFamily="34" charset="0"/>
              </a:rPr>
              <a:t>TUESDAY</a:t>
            </a:r>
            <a:r>
              <a:rPr lang="en-GB" dirty="0" smtClean="0">
                <a:solidFill>
                  <a:srgbClr val="008000"/>
                </a:solidFill>
                <a:latin typeface="Trebuchet MS" panose="020B0603020202020204" pitchFamily="34" charset="0"/>
              </a:rPr>
              <a:t/>
            </a:r>
            <a:br>
              <a:rPr lang="en-GB" dirty="0" smtClean="0">
                <a:solidFill>
                  <a:srgbClr val="008000"/>
                </a:solidFill>
                <a:latin typeface="Trebuchet MS" panose="020B0603020202020204" pitchFamily="34" charset="0"/>
              </a:rPr>
            </a:br>
            <a:r>
              <a:rPr lang="en-GB" dirty="0" smtClean="0">
                <a:solidFill>
                  <a:srgbClr val="008000"/>
                </a:solidFill>
                <a:latin typeface="Trebuchet MS" panose="020B0603020202020204" pitchFamily="34" charset="0"/>
              </a:rPr>
              <a:t>Reading – 1 hour</a:t>
            </a:r>
            <a:endParaRPr lang="en-GB" sz="3200" dirty="0">
              <a:solidFill>
                <a:srgbClr val="008000"/>
              </a:solidFill>
              <a:latin typeface="Trebuchet MS" panose="020B0603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latin typeface="Trebuchet MS" panose="020B0603020202020204" pitchFamily="34" charset="0"/>
              </a:rPr>
              <a:t>The </a:t>
            </a:r>
            <a:r>
              <a:rPr lang="en-GB" dirty="0">
                <a:latin typeface="Trebuchet MS" panose="020B0603020202020204" pitchFamily="34" charset="0"/>
              </a:rPr>
              <a:t>children will read a booklet </a:t>
            </a:r>
            <a:r>
              <a:rPr lang="en-GB" dirty="0" smtClean="0">
                <a:latin typeface="Trebuchet MS" panose="020B0603020202020204" pitchFamily="34" charset="0"/>
              </a:rPr>
              <a:t> - 3 </a:t>
            </a:r>
            <a:r>
              <a:rPr lang="en-GB" dirty="0">
                <a:latin typeface="Trebuchet MS" panose="020B0603020202020204" pitchFamily="34" charset="0"/>
              </a:rPr>
              <a:t>different and unrelated types of </a:t>
            </a:r>
            <a:r>
              <a:rPr lang="en-GB" dirty="0" smtClean="0">
                <a:latin typeface="Trebuchet MS" panose="020B0603020202020204" pitchFamily="34" charset="0"/>
              </a:rPr>
              <a:t>text (e.g. non-chronological report, </a:t>
            </a:r>
            <a:r>
              <a:rPr lang="en-GB" dirty="0">
                <a:latin typeface="Trebuchet MS" panose="020B0603020202020204" pitchFamily="34" charset="0"/>
              </a:rPr>
              <a:t>a story, a </a:t>
            </a:r>
            <a:r>
              <a:rPr lang="en-GB" dirty="0" smtClean="0">
                <a:latin typeface="Trebuchet MS" panose="020B0603020202020204" pitchFamily="34" charset="0"/>
              </a:rPr>
              <a:t>letter, </a:t>
            </a:r>
            <a:r>
              <a:rPr lang="en-GB" dirty="0">
                <a:latin typeface="Trebuchet MS" panose="020B0603020202020204" pitchFamily="34" charset="0"/>
              </a:rPr>
              <a:t>a poem</a:t>
            </a:r>
            <a:r>
              <a:rPr lang="en-GB" dirty="0" smtClean="0">
                <a:latin typeface="Trebuchet MS" panose="020B0603020202020204" pitchFamily="34" charset="0"/>
              </a:rPr>
              <a:t>…)</a:t>
            </a:r>
          </a:p>
          <a:p>
            <a:pPr marL="0" indent="0">
              <a:buNone/>
            </a:pPr>
            <a:endParaRPr lang="en-GB" dirty="0">
              <a:latin typeface="Trebuchet MS" panose="020B0603020202020204" pitchFamily="34" charset="0"/>
            </a:endParaRPr>
          </a:p>
          <a:p>
            <a:pPr marL="0" indent="0">
              <a:buNone/>
            </a:pPr>
            <a:r>
              <a:rPr lang="en-GB" dirty="0" smtClean="0">
                <a:latin typeface="Trebuchet MS" panose="020B0603020202020204" pitchFamily="34" charset="0"/>
              </a:rPr>
              <a:t>Answer </a:t>
            </a:r>
            <a:r>
              <a:rPr lang="en-GB" dirty="0">
                <a:latin typeface="Trebuchet MS" panose="020B0603020202020204" pitchFamily="34" charset="0"/>
              </a:rPr>
              <a:t>questions based on what they have </a:t>
            </a:r>
            <a:r>
              <a:rPr lang="en-GB" dirty="0" smtClean="0">
                <a:latin typeface="Trebuchet MS" panose="020B0603020202020204" pitchFamily="34" charset="0"/>
              </a:rPr>
              <a:t>read one text at time. </a:t>
            </a:r>
            <a:r>
              <a:rPr lang="en-GB" b="1" i="1" dirty="0" smtClean="0">
                <a:latin typeface="Trebuchet MS" panose="020B0603020202020204" pitchFamily="34" charset="0"/>
              </a:rPr>
              <a:t>Pacing skills </a:t>
            </a:r>
            <a:r>
              <a:rPr lang="en-GB" i="1" dirty="0" smtClean="0">
                <a:latin typeface="Trebuchet MS" panose="020B0603020202020204" pitchFamily="34" charset="0"/>
              </a:rPr>
              <a:t>needed</a:t>
            </a:r>
            <a:r>
              <a:rPr lang="en-GB" dirty="0" smtClean="0">
                <a:latin typeface="Trebuchet MS" panose="020B0603020202020204" pitchFamily="34" charset="0"/>
              </a:rPr>
              <a:t>.</a:t>
            </a:r>
          </a:p>
        </p:txBody>
      </p:sp>
      <p:sp>
        <p:nvSpPr>
          <p:cNvPr id="4"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290838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374" t="23633" r="35470" b="21155"/>
          <a:stretch/>
        </p:blipFill>
        <p:spPr bwMode="auto">
          <a:xfrm>
            <a:off x="3131840" y="745976"/>
            <a:ext cx="2918005" cy="42740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76042" y="373917"/>
            <a:ext cx="3879934" cy="349547"/>
          </a:xfrm>
        </p:spPr>
        <p:txBody>
          <a:bodyPr>
            <a:noAutofit/>
          </a:bodyPr>
          <a:lstStyle/>
          <a:p>
            <a:pPr algn="l"/>
            <a:r>
              <a:rPr lang="en-GB" sz="1600" b="1" dirty="0" smtClean="0">
                <a:solidFill>
                  <a:srgbClr val="008000"/>
                </a:solidFill>
                <a:latin typeface="Trebuchet MS" panose="020B0603020202020204" pitchFamily="34" charset="0"/>
              </a:rPr>
              <a:t>Pages from the Sample Reading Test</a:t>
            </a:r>
            <a:endParaRPr lang="en-GB" sz="1600" b="1" dirty="0">
              <a:solidFill>
                <a:srgbClr val="008000"/>
              </a:solidFill>
              <a:latin typeface="Trebuchet MS" panose="020B0603020202020204" pitchFamily="34"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219" t="31054" r="35469" b="15039"/>
          <a:stretch/>
        </p:blipFill>
        <p:spPr bwMode="auto">
          <a:xfrm rot="198849">
            <a:off x="6133191" y="806728"/>
            <a:ext cx="3004221" cy="42740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906" t="33594" r="35156" b="12110"/>
          <a:stretch/>
        </p:blipFill>
        <p:spPr bwMode="auto">
          <a:xfrm rot="21431260">
            <a:off x="183938" y="946034"/>
            <a:ext cx="2939963" cy="41278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4860032" y="49637"/>
            <a:ext cx="3168352" cy="433881"/>
          </a:xfrm>
          <a:prstGeom prst="rect">
            <a:avLst/>
          </a:prstGeom>
          <a:noFill/>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latin typeface="Trebuchet MS" panose="020B0603020202020204" pitchFamily="34" charset="0"/>
              </a:rPr>
              <a:t>End of Key Stage SATs Information Afternoon</a:t>
            </a:r>
            <a:endParaRPr lang="en-GB" dirty="0">
              <a:latin typeface="Trebuchet MS" panose="020B0603020202020204" pitchFamily="34" charset="0"/>
            </a:endParaRPr>
          </a:p>
        </p:txBody>
      </p:sp>
    </p:spTree>
    <p:extLst>
      <p:ext uri="{BB962C8B-B14F-4D97-AF65-F5344CB8AC3E}">
        <p14:creationId xmlns:p14="http://schemas.microsoft.com/office/powerpoint/2010/main" val="1040458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961</TotalTime>
  <Words>1179</Words>
  <Application>Microsoft Office PowerPoint</Application>
  <PresentationFormat>On-screen Show (16:9)</PresentationFormat>
  <Paragraphs>158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Century Gothic</vt:lpstr>
      <vt:lpstr>Times New Roman</vt:lpstr>
      <vt:lpstr>Trebuchet MS</vt:lpstr>
      <vt:lpstr>Wingdings 2</vt:lpstr>
      <vt:lpstr>Austin</vt:lpstr>
      <vt:lpstr>End of Key Stage SATs Information Afternoon</vt:lpstr>
      <vt:lpstr>Outline</vt:lpstr>
      <vt:lpstr>SATs</vt:lpstr>
      <vt:lpstr>The Week  13th May 2019</vt:lpstr>
      <vt:lpstr>SATs Week</vt:lpstr>
      <vt:lpstr>MONDAY English Grammar, Punctuation and Spelling </vt:lpstr>
      <vt:lpstr>PowerPoint Presentation</vt:lpstr>
      <vt:lpstr>TUESDAY Reading – 1 hour</vt:lpstr>
      <vt:lpstr>Pages from the Sample Reading Test</vt:lpstr>
      <vt:lpstr>PowerPoint Presentation</vt:lpstr>
      <vt:lpstr>Ways to help at home </vt:lpstr>
      <vt:lpstr>Questions to ask</vt:lpstr>
      <vt:lpstr>Maths – Arithmetic (30mins)</vt:lpstr>
      <vt:lpstr>PowerPoint Presentation</vt:lpstr>
      <vt:lpstr>Maths – Reasoning Papers (x2)  40 minutes each</vt:lpstr>
      <vt:lpstr>PowerPoint Presentation</vt:lpstr>
      <vt:lpstr>Ways to help at home </vt:lpstr>
      <vt:lpstr>PowerPoint Presentation</vt:lpstr>
      <vt:lpstr>PowerPoint Presentation</vt:lpstr>
      <vt:lpstr>Things to look out for</vt:lpstr>
      <vt:lpstr>SATs run through</vt:lpstr>
      <vt:lpstr>Revision</vt:lpstr>
      <vt:lpstr>Advice for children</vt:lpstr>
      <vt:lpstr>During the week</vt:lpstr>
      <vt:lpstr>What happens if my child is really ill? </vt:lpstr>
      <vt:lpstr>Results</vt:lpstr>
      <vt:lpstr>Link to past papers</vt:lpstr>
      <vt:lpstr>SPAG and Maths definitions booklets </vt:lpstr>
      <vt:lpstr>We are around for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Key Stage SATs</dc:title>
  <dc:creator>Jonathan Poole</dc:creator>
  <cp:lastModifiedBy>Jonathan Poole</cp:lastModifiedBy>
  <cp:revision>58</cp:revision>
  <cp:lastPrinted>2019-03-04T16:26:35Z</cp:lastPrinted>
  <dcterms:created xsi:type="dcterms:W3CDTF">2016-04-12T09:27:06Z</dcterms:created>
  <dcterms:modified xsi:type="dcterms:W3CDTF">2019-03-05T13:55:56Z</dcterms:modified>
</cp:coreProperties>
</file>